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0" r:id="rId1"/>
  </p:sldMasterIdLst>
  <p:sldIdLst>
    <p:sldId id="282" r:id="rId2"/>
    <p:sldId id="256" r:id="rId3"/>
    <p:sldId id="289" r:id="rId4"/>
    <p:sldId id="291" r:id="rId5"/>
    <p:sldId id="257" r:id="rId6"/>
    <p:sldId id="267" r:id="rId7"/>
    <p:sldId id="283" r:id="rId8"/>
    <p:sldId id="287" r:id="rId9"/>
    <p:sldId id="284" r:id="rId10"/>
    <p:sldId id="288" r:id="rId11"/>
    <p:sldId id="263" r:id="rId12"/>
    <p:sldId id="293" r:id="rId13"/>
    <p:sldId id="268" r:id="rId14"/>
    <p:sldId id="269" r:id="rId15"/>
    <p:sldId id="261" r:id="rId16"/>
    <p:sldId id="271" r:id="rId17"/>
    <p:sldId id="292" r:id="rId18"/>
    <p:sldId id="290" r:id="rId19"/>
    <p:sldId id="266" r:id="rId20"/>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Estilo claro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93D81CF-94F2-401A-BA57-92F5A7B2D0C5}" styleName="Estilo medio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D7AC3CCA-C797-4891-BE02-D94E43425B78}" styleName="Estilo medio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16DA210-FB5B-4158-B5E0-FEB733F419BA}" styleName="Estilo claro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DA37D80-6434-44D0-A028-1B22A696006F}" styleName="Estilo claro 3 - Acento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ED083AE6-46FA-4A59-8FB0-9F97EB10719F}" styleName="Estilo claro 3 - Acento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E8B1032C-EA38-4F05-BA0D-38AFFFC7BED3}" styleName="Estilo claro 3 - Acento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9DCAF9ED-07DC-4A11-8D7F-57B35C25682E}" styleName="Estilo medio 1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FABFCF23-3B69-468F-B69F-88F6DE6A72F2}" styleName="Estilo medio 1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22838BEF-8BB2-4498-84A7-C5851F593DF1}" styleName="Estilo medio 4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BDBED569-4797-4DF1-A0F4-6AAB3CD982D8}" styleName="Estilo claro 3 - Acento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1380"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4D02833E-45E7-4338-9BF9-4BD466F4508F}" type="datetimeFigureOut">
              <a:rPr lang="es-CO" smtClean="0"/>
              <a:t>29/01/2018</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2CE72473-FE3E-4D1B-A3E6-8FDC6EB7388B}" type="slidenum">
              <a:rPr lang="es-CO" smtClean="0"/>
              <a:t>‹Nº›</a:t>
            </a:fld>
            <a:endParaRPr lang="es-CO"/>
          </a:p>
        </p:txBody>
      </p:sp>
    </p:spTree>
    <p:extLst>
      <p:ext uri="{BB962C8B-B14F-4D97-AF65-F5344CB8AC3E}">
        <p14:creationId xmlns:p14="http://schemas.microsoft.com/office/powerpoint/2010/main" val="20231883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4D02833E-45E7-4338-9BF9-4BD466F4508F}" type="datetimeFigureOut">
              <a:rPr lang="es-CO" smtClean="0"/>
              <a:t>29/01/2018</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2CE72473-FE3E-4D1B-A3E6-8FDC6EB7388B}" type="slidenum">
              <a:rPr lang="es-CO" smtClean="0"/>
              <a:t>‹Nº›</a:t>
            </a:fld>
            <a:endParaRPr lang="es-CO"/>
          </a:p>
        </p:txBody>
      </p:sp>
    </p:spTree>
    <p:extLst>
      <p:ext uri="{BB962C8B-B14F-4D97-AF65-F5344CB8AC3E}">
        <p14:creationId xmlns:p14="http://schemas.microsoft.com/office/powerpoint/2010/main" val="21837555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4D02833E-45E7-4338-9BF9-4BD466F4508F}" type="datetimeFigureOut">
              <a:rPr lang="es-CO" smtClean="0"/>
              <a:t>29/01/2018</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2CE72473-FE3E-4D1B-A3E6-8FDC6EB7388B}" type="slidenum">
              <a:rPr lang="es-CO" smtClean="0"/>
              <a:t>‹Nº›</a:t>
            </a:fld>
            <a:endParaRPr lang="es-CO"/>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6817216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4D02833E-45E7-4338-9BF9-4BD466F4508F}" type="datetimeFigureOut">
              <a:rPr lang="es-CO" smtClean="0"/>
              <a:t>29/01/2018</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2CE72473-FE3E-4D1B-A3E6-8FDC6EB7388B}" type="slidenum">
              <a:rPr lang="es-CO" smtClean="0"/>
              <a:t>‹Nº›</a:t>
            </a:fld>
            <a:endParaRPr lang="es-CO"/>
          </a:p>
        </p:txBody>
      </p:sp>
    </p:spTree>
    <p:extLst>
      <p:ext uri="{BB962C8B-B14F-4D97-AF65-F5344CB8AC3E}">
        <p14:creationId xmlns:p14="http://schemas.microsoft.com/office/powerpoint/2010/main" val="6353653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4D02833E-45E7-4338-9BF9-4BD466F4508F}" type="datetimeFigureOut">
              <a:rPr lang="es-CO" smtClean="0"/>
              <a:t>29/01/2018</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2CE72473-FE3E-4D1B-A3E6-8FDC6EB7388B}" type="slidenum">
              <a:rPr lang="es-CO" smtClean="0"/>
              <a:t>‹Nº›</a:t>
            </a:fld>
            <a:endParaRPr lang="es-CO"/>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9327332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el estilo de texto del patrón</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4D02833E-45E7-4338-9BF9-4BD466F4508F}" type="datetimeFigureOut">
              <a:rPr lang="es-CO" smtClean="0"/>
              <a:t>29/01/2018</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2CE72473-FE3E-4D1B-A3E6-8FDC6EB7388B}" type="slidenum">
              <a:rPr lang="es-CO" smtClean="0"/>
              <a:t>‹Nº›</a:t>
            </a:fld>
            <a:endParaRPr lang="es-CO"/>
          </a:p>
        </p:txBody>
      </p:sp>
    </p:spTree>
    <p:extLst>
      <p:ext uri="{BB962C8B-B14F-4D97-AF65-F5344CB8AC3E}">
        <p14:creationId xmlns:p14="http://schemas.microsoft.com/office/powerpoint/2010/main" val="23191229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D02833E-45E7-4338-9BF9-4BD466F4508F}" type="datetimeFigureOut">
              <a:rPr lang="es-CO" smtClean="0"/>
              <a:t>29/01/2018</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2CE72473-FE3E-4D1B-A3E6-8FDC6EB7388B}" type="slidenum">
              <a:rPr lang="es-CO" smtClean="0"/>
              <a:t>‹Nº›</a:t>
            </a:fld>
            <a:endParaRPr lang="es-CO"/>
          </a:p>
        </p:txBody>
      </p:sp>
    </p:spTree>
    <p:extLst>
      <p:ext uri="{BB962C8B-B14F-4D97-AF65-F5344CB8AC3E}">
        <p14:creationId xmlns:p14="http://schemas.microsoft.com/office/powerpoint/2010/main" val="9985451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D02833E-45E7-4338-9BF9-4BD466F4508F}" type="datetimeFigureOut">
              <a:rPr lang="es-CO" smtClean="0"/>
              <a:t>29/01/2018</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2CE72473-FE3E-4D1B-A3E6-8FDC6EB7388B}" type="slidenum">
              <a:rPr lang="es-CO" smtClean="0"/>
              <a:t>‹Nº›</a:t>
            </a:fld>
            <a:endParaRPr lang="es-CO"/>
          </a:p>
        </p:txBody>
      </p:sp>
    </p:spTree>
    <p:extLst>
      <p:ext uri="{BB962C8B-B14F-4D97-AF65-F5344CB8AC3E}">
        <p14:creationId xmlns:p14="http://schemas.microsoft.com/office/powerpoint/2010/main" val="12897648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D02833E-45E7-4338-9BF9-4BD466F4508F}" type="datetimeFigureOut">
              <a:rPr lang="es-CO" smtClean="0"/>
              <a:t>29/01/2018</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2CE72473-FE3E-4D1B-A3E6-8FDC6EB7388B}" type="slidenum">
              <a:rPr lang="es-CO" smtClean="0"/>
              <a:t>‹Nº›</a:t>
            </a:fld>
            <a:endParaRPr lang="es-CO"/>
          </a:p>
        </p:txBody>
      </p:sp>
    </p:spTree>
    <p:extLst>
      <p:ext uri="{BB962C8B-B14F-4D97-AF65-F5344CB8AC3E}">
        <p14:creationId xmlns:p14="http://schemas.microsoft.com/office/powerpoint/2010/main" val="14555366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4D02833E-45E7-4338-9BF9-4BD466F4508F}" type="datetimeFigureOut">
              <a:rPr lang="es-CO" smtClean="0"/>
              <a:t>29/01/2018</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2CE72473-FE3E-4D1B-A3E6-8FDC6EB7388B}" type="slidenum">
              <a:rPr lang="es-CO" smtClean="0"/>
              <a:t>‹Nº›</a:t>
            </a:fld>
            <a:endParaRPr lang="es-CO"/>
          </a:p>
        </p:txBody>
      </p:sp>
    </p:spTree>
    <p:extLst>
      <p:ext uri="{BB962C8B-B14F-4D97-AF65-F5344CB8AC3E}">
        <p14:creationId xmlns:p14="http://schemas.microsoft.com/office/powerpoint/2010/main" val="12231307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4D02833E-45E7-4338-9BF9-4BD466F4508F}" type="datetimeFigureOut">
              <a:rPr lang="es-CO" smtClean="0"/>
              <a:t>29/01/2018</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2CE72473-FE3E-4D1B-A3E6-8FDC6EB7388B}" type="slidenum">
              <a:rPr lang="es-CO" smtClean="0"/>
              <a:t>‹Nº›</a:t>
            </a:fld>
            <a:endParaRPr lang="es-CO"/>
          </a:p>
        </p:txBody>
      </p:sp>
    </p:spTree>
    <p:extLst>
      <p:ext uri="{BB962C8B-B14F-4D97-AF65-F5344CB8AC3E}">
        <p14:creationId xmlns:p14="http://schemas.microsoft.com/office/powerpoint/2010/main" val="35591655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4D02833E-45E7-4338-9BF9-4BD466F4508F}" type="datetimeFigureOut">
              <a:rPr lang="es-CO" smtClean="0"/>
              <a:t>29/01/2018</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2CE72473-FE3E-4D1B-A3E6-8FDC6EB7388B}" type="slidenum">
              <a:rPr lang="es-CO" smtClean="0"/>
              <a:t>‹Nº›</a:t>
            </a:fld>
            <a:endParaRPr lang="es-CO"/>
          </a:p>
        </p:txBody>
      </p:sp>
    </p:spTree>
    <p:extLst>
      <p:ext uri="{BB962C8B-B14F-4D97-AF65-F5344CB8AC3E}">
        <p14:creationId xmlns:p14="http://schemas.microsoft.com/office/powerpoint/2010/main" val="30651480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4D02833E-45E7-4338-9BF9-4BD466F4508F}" type="datetimeFigureOut">
              <a:rPr lang="es-CO" smtClean="0"/>
              <a:t>29/01/2018</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2CE72473-FE3E-4D1B-A3E6-8FDC6EB7388B}" type="slidenum">
              <a:rPr lang="es-CO" smtClean="0"/>
              <a:t>‹Nº›</a:t>
            </a:fld>
            <a:endParaRPr lang="es-CO"/>
          </a:p>
        </p:txBody>
      </p:sp>
    </p:spTree>
    <p:extLst>
      <p:ext uri="{BB962C8B-B14F-4D97-AF65-F5344CB8AC3E}">
        <p14:creationId xmlns:p14="http://schemas.microsoft.com/office/powerpoint/2010/main" val="13788358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02833E-45E7-4338-9BF9-4BD466F4508F}" type="datetimeFigureOut">
              <a:rPr lang="es-CO" smtClean="0"/>
              <a:t>29/01/2018</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2CE72473-FE3E-4D1B-A3E6-8FDC6EB7388B}" type="slidenum">
              <a:rPr lang="es-CO" smtClean="0"/>
              <a:t>‹Nº›</a:t>
            </a:fld>
            <a:endParaRPr lang="es-CO"/>
          </a:p>
        </p:txBody>
      </p:sp>
    </p:spTree>
    <p:extLst>
      <p:ext uri="{BB962C8B-B14F-4D97-AF65-F5344CB8AC3E}">
        <p14:creationId xmlns:p14="http://schemas.microsoft.com/office/powerpoint/2010/main" val="14092238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4D02833E-45E7-4338-9BF9-4BD466F4508F}" type="datetimeFigureOut">
              <a:rPr lang="es-CO" smtClean="0"/>
              <a:t>29/01/2018</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2CE72473-FE3E-4D1B-A3E6-8FDC6EB7388B}" type="slidenum">
              <a:rPr lang="es-CO" smtClean="0"/>
              <a:t>‹Nº›</a:t>
            </a:fld>
            <a:endParaRPr lang="es-CO"/>
          </a:p>
        </p:txBody>
      </p:sp>
    </p:spTree>
    <p:extLst>
      <p:ext uri="{BB962C8B-B14F-4D97-AF65-F5344CB8AC3E}">
        <p14:creationId xmlns:p14="http://schemas.microsoft.com/office/powerpoint/2010/main" val="12013314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4D02833E-45E7-4338-9BF9-4BD466F4508F}" type="datetimeFigureOut">
              <a:rPr lang="es-CO" smtClean="0"/>
              <a:t>29/01/2018</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2CE72473-FE3E-4D1B-A3E6-8FDC6EB7388B}" type="slidenum">
              <a:rPr lang="es-CO" smtClean="0"/>
              <a:t>‹Nº›</a:t>
            </a:fld>
            <a:endParaRPr lang="es-CO"/>
          </a:p>
        </p:txBody>
      </p:sp>
    </p:spTree>
    <p:extLst>
      <p:ext uri="{BB962C8B-B14F-4D97-AF65-F5344CB8AC3E}">
        <p14:creationId xmlns:p14="http://schemas.microsoft.com/office/powerpoint/2010/main" val="30767247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D02833E-45E7-4338-9BF9-4BD466F4508F}" type="datetimeFigureOut">
              <a:rPr lang="es-CO" smtClean="0"/>
              <a:t>29/01/2018</a:t>
            </a:fld>
            <a:endParaRPr lang="es-CO"/>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CO"/>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2CE72473-FE3E-4D1B-A3E6-8FDC6EB7388B}" type="slidenum">
              <a:rPr lang="es-CO" smtClean="0"/>
              <a:t>‹Nº›</a:t>
            </a:fld>
            <a:endParaRPr lang="es-CO"/>
          </a:p>
        </p:txBody>
      </p:sp>
    </p:spTree>
    <p:extLst>
      <p:ext uri="{BB962C8B-B14F-4D97-AF65-F5344CB8AC3E}">
        <p14:creationId xmlns:p14="http://schemas.microsoft.com/office/powerpoint/2010/main" val="4130888967"/>
      </p:ext>
    </p:extLst>
  </p:cSld>
  <p:clrMap bg1="lt1" tx1="dk1" bg2="lt2" tx2="dk2" accent1="accent1" accent2="accent2" accent3="accent3" accent4="accent4" accent5="accent5" accent6="accent6" hlink="hlink" folHlink="folHlink"/>
  <p:sldLayoutIdLst>
    <p:sldLayoutId id="2147483971" r:id="rId1"/>
    <p:sldLayoutId id="2147483972" r:id="rId2"/>
    <p:sldLayoutId id="2147483973" r:id="rId3"/>
    <p:sldLayoutId id="2147483974" r:id="rId4"/>
    <p:sldLayoutId id="2147483975" r:id="rId5"/>
    <p:sldLayoutId id="2147483976" r:id="rId6"/>
    <p:sldLayoutId id="2147483977" r:id="rId7"/>
    <p:sldLayoutId id="2147483978" r:id="rId8"/>
    <p:sldLayoutId id="2147483979" r:id="rId9"/>
    <p:sldLayoutId id="2147483980" r:id="rId10"/>
    <p:sldLayoutId id="2147483981" r:id="rId11"/>
    <p:sldLayoutId id="2147483982" r:id="rId12"/>
    <p:sldLayoutId id="2147483983" r:id="rId13"/>
    <p:sldLayoutId id="2147483984" r:id="rId14"/>
    <p:sldLayoutId id="2147483985" r:id="rId15"/>
    <p:sldLayoutId id="214748398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Rectangle 4"/>
          <p:cNvSpPr>
            <a:spLocks noChangeArrowheads="1"/>
          </p:cNvSpPr>
          <p:nvPr/>
        </p:nvSpPr>
        <p:spPr bwMode="auto">
          <a:xfrm>
            <a:off x="467544" y="3201429"/>
            <a:ext cx="7295851"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es-CO" sz="4000" b="1" dirty="0">
                <a:solidFill>
                  <a:srgbClr val="FF0000"/>
                </a:solidFill>
                <a:latin typeface="Century Gothic" panose="020B0502020202020204" pitchFamily="34" charset="0"/>
                <a:cs typeface="Arial" pitchFamily="34" charset="0"/>
              </a:rPr>
              <a:t>CAMILO ROMERO GALEANO</a:t>
            </a:r>
          </a:p>
          <a:p>
            <a:pPr marL="0" marR="0" lvl="0" indent="0" algn="ctr" defTabSz="914400" rtl="0" eaLnBrk="1" fontAlgn="base" latinLnBrk="0" hangingPunct="1">
              <a:lnSpc>
                <a:spcPct val="100000"/>
              </a:lnSpc>
              <a:spcBef>
                <a:spcPct val="0"/>
              </a:spcBef>
              <a:spcAft>
                <a:spcPct val="0"/>
              </a:spcAft>
              <a:buClrTx/>
              <a:buSzTx/>
              <a:buFontTx/>
              <a:buNone/>
              <a:tabLst/>
            </a:pPr>
            <a:r>
              <a:rPr lang="es-MX" sz="3200" b="1" dirty="0">
                <a:latin typeface="+mj-lt"/>
                <a:ea typeface="Times New Roman" pitchFamily="18" charset="0"/>
                <a:cs typeface="Arial" pitchFamily="34" charset="0"/>
              </a:rPr>
              <a:t>GOBERNADOR DE NARIÑO</a:t>
            </a:r>
            <a:endParaRPr kumimoji="0" lang="es-CO" sz="2400" b="0" i="0" u="none" strike="noStrike" cap="none" normalizeH="0" baseline="0" dirty="0">
              <a:ln>
                <a:noFill/>
              </a:ln>
              <a:effectLst/>
              <a:latin typeface="+mj-lt"/>
              <a:cs typeface="Arial" pitchFamily="34" charset="0"/>
            </a:endParaRPr>
          </a:p>
        </p:txBody>
      </p:sp>
      <p:pic>
        <p:nvPicPr>
          <p:cNvPr id="1031" name="Imagen 2" descr="PRENSATV1:cami gober:pie-0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7584" y="5445224"/>
            <a:ext cx="7705725" cy="962025"/>
          </a:xfrm>
          <a:prstGeom prst="rect">
            <a:avLst/>
          </a:prstGeom>
          <a:noFill/>
          <a:extLst>
            <a:ext uri="{909E8E84-426E-40DD-AFC4-6F175D3DCCD1}">
              <a14:hiddenFill xmlns:a14="http://schemas.microsoft.com/office/drawing/2010/main">
                <a:solidFill>
                  <a:srgbClr val="FFFFFF"/>
                </a:solidFill>
              </a14:hiddenFill>
            </a:ext>
          </a:extLst>
        </p:spPr>
      </p:pic>
      <p:pic>
        <p:nvPicPr>
          <p:cNvPr id="1027" name="Imagen 1" descr="Resultado de imagen para LOGO GOBERNACIÓN DE NARIÑ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71800" y="476672"/>
            <a:ext cx="2592288" cy="259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62180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wipe(down)">
                                      <p:cBhvr>
                                        <p:cTn id="7" dur="500"/>
                                        <p:tgtEl>
                                          <p:spTgt spid="1027"/>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1028"/>
                                        </p:tgtEl>
                                        <p:attrNameLst>
                                          <p:attrName>style.visibility</p:attrName>
                                        </p:attrNameLst>
                                      </p:cBhvr>
                                      <p:to>
                                        <p:strVal val="visible"/>
                                      </p:to>
                                    </p:set>
                                    <p:animEffect transition="in" filter="fade">
                                      <p:cBhvr>
                                        <p:cTn id="12" dur="1000"/>
                                        <p:tgtEl>
                                          <p:spTgt spid="1028"/>
                                        </p:tgtEl>
                                      </p:cBhvr>
                                    </p:animEffect>
                                    <p:anim calcmode="lin" valueType="num">
                                      <p:cBhvr>
                                        <p:cTn id="13" dur="1000" fill="hold"/>
                                        <p:tgtEl>
                                          <p:spTgt spid="1028"/>
                                        </p:tgtEl>
                                        <p:attrNameLst>
                                          <p:attrName>ppt_x</p:attrName>
                                        </p:attrNameLst>
                                      </p:cBhvr>
                                      <p:tavLst>
                                        <p:tav tm="0">
                                          <p:val>
                                            <p:strVal val="#ppt_x"/>
                                          </p:val>
                                        </p:tav>
                                        <p:tav tm="100000">
                                          <p:val>
                                            <p:strVal val="#ppt_x"/>
                                          </p:val>
                                        </p:tav>
                                      </p:tavLst>
                                    </p:anim>
                                    <p:anim calcmode="lin" valueType="num">
                                      <p:cBhvr>
                                        <p:cTn id="14" dur="1000" fill="hold"/>
                                        <p:tgtEl>
                                          <p:spTgt spid="10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755576" y="260648"/>
            <a:ext cx="6912768" cy="2062103"/>
          </a:xfrm>
          <a:prstGeom prst="rect">
            <a:avLst/>
          </a:prstGeom>
          <a:ln>
            <a:solidFill>
              <a:schemeClr val="tx1"/>
            </a:solidFill>
          </a:ln>
        </p:spPr>
        <p:txBody>
          <a:bodyPr wrap="square">
            <a:spAutoFit/>
          </a:bodyPr>
          <a:lstStyle/>
          <a:p>
            <a:endParaRPr lang="es-CO" sz="2000" dirty="0">
              <a:latin typeface="Century Gothic" panose="020B0502020202020204" pitchFamily="34" charset="0"/>
            </a:endParaRPr>
          </a:p>
          <a:p>
            <a:pPr algn="just">
              <a:lnSpc>
                <a:spcPct val="115000"/>
              </a:lnSpc>
              <a:spcAft>
                <a:spcPts val="0"/>
              </a:spcAft>
            </a:pPr>
            <a:r>
              <a:rPr lang="es-CO" sz="2000" dirty="0">
                <a:latin typeface="Century Gothic" panose="020B0502020202020204" pitchFamily="34" charset="0"/>
              </a:rPr>
              <a:t>Por lo anterior se realizará las actividades necesarias para la implementación del proyecto de Restauración de la cobertura vegetal que abarca los siguientes componentes: </a:t>
            </a:r>
          </a:p>
          <a:p>
            <a:r>
              <a:rPr lang="es-CO" sz="1600" dirty="0"/>
              <a:t> </a:t>
            </a:r>
            <a:endParaRPr lang="es-CO" sz="1600" dirty="0">
              <a:effectLst/>
              <a:latin typeface="Arial" panose="020B0604020202020204" pitchFamily="34" charset="0"/>
              <a:ea typeface="Calibri" panose="020F0502020204030204" pitchFamily="34" charset="0"/>
              <a:cs typeface="Arial" panose="020B0604020202020204" pitchFamily="34" charset="0"/>
            </a:endParaRPr>
          </a:p>
        </p:txBody>
      </p:sp>
      <p:graphicFrame>
        <p:nvGraphicFramePr>
          <p:cNvPr id="3" name="Tabla 2"/>
          <p:cNvGraphicFramePr>
            <a:graphicFrameLocks noGrp="1"/>
          </p:cNvGraphicFramePr>
          <p:nvPr>
            <p:extLst>
              <p:ext uri="{D42A27DB-BD31-4B8C-83A1-F6EECF244321}">
                <p14:modId xmlns:p14="http://schemas.microsoft.com/office/powerpoint/2010/main" val="333408968"/>
              </p:ext>
            </p:extLst>
          </p:nvPr>
        </p:nvGraphicFramePr>
        <p:xfrm>
          <a:off x="1475656" y="2492896"/>
          <a:ext cx="6192688" cy="3456383"/>
        </p:xfrm>
        <a:graphic>
          <a:graphicData uri="http://schemas.openxmlformats.org/drawingml/2006/table">
            <a:tbl>
              <a:tblPr>
                <a:tableStyleId>{BDBED569-4797-4DF1-A0F4-6AAB3CD982D8}</a:tableStyleId>
              </a:tblPr>
              <a:tblGrid>
                <a:gridCol w="1865267">
                  <a:extLst>
                    <a:ext uri="{9D8B030D-6E8A-4147-A177-3AD203B41FA5}">
                      <a16:colId xmlns:a16="http://schemas.microsoft.com/office/drawing/2014/main" val="20000"/>
                    </a:ext>
                  </a:extLst>
                </a:gridCol>
                <a:gridCol w="4327421">
                  <a:extLst>
                    <a:ext uri="{9D8B030D-6E8A-4147-A177-3AD203B41FA5}">
                      <a16:colId xmlns:a16="http://schemas.microsoft.com/office/drawing/2014/main" val="20001"/>
                    </a:ext>
                  </a:extLst>
                </a:gridCol>
              </a:tblGrid>
              <a:tr h="748741">
                <a:tc>
                  <a:txBody>
                    <a:bodyPr/>
                    <a:lstStyle/>
                    <a:p>
                      <a:pPr algn="l" fontAlgn="t"/>
                      <a:r>
                        <a:rPr lang="es-CO" sz="2400" b="1" u="none" strike="noStrike" dirty="0">
                          <a:effectLst/>
                          <a:latin typeface="Century Gothic" panose="020B0502020202020204" pitchFamily="34" charset="0"/>
                        </a:rPr>
                        <a:t>CAPITULO</a:t>
                      </a:r>
                      <a:endParaRPr lang="es-CO" sz="2400" b="1" i="0" u="none" strike="noStrike" dirty="0">
                        <a:solidFill>
                          <a:srgbClr val="000000"/>
                        </a:solidFill>
                        <a:effectLst/>
                        <a:latin typeface="Century Gothic" panose="020B0502020202020204" pitchFamily="34" charset="0"/>
                      </a:endParaRPr>
                    </a:p>
                  </a:txBody>
                  <a:tcPr marL="9525" marR="9525" marT="9525" marB="0"/>
                </a:tc>
                <a:tc>
                  <a:txBody>
                    <a:bodyPr/>
                    <a:lstStyle/>
                    <a:p>
                      <a:pPr algn="l" fontAlgn="t"/>
                      <a:r>
                        <a:rPr lang="es-CO" sz="2400" b="1" u="none" strike="noStrike" dirty="0">
                          <a:effectLst/>
                          <a:latin typeface="Century Gothic" panose="020B0502020202020204" pitchFamily="34" charset="0"/>
                        </a:rPr>
                        <a:t>DESCRIPCIÓN</a:t>
                      </a:r>
                      <a:endParaRPr lang="es-CO" sz="2400" b="1" i="0" u="none" strike="noStrike" dirty="0">
                        <a:solidFill>
                          <a:srgbClr val="000000"/>
                        </a:solidFill>
                        <a:effectLst/>
                        <a:latin typeface="Century Gothic" panose="020B0502020202020204" pitchFamily="34" charset="0"/>
                      </a:endParaRPr>
                    </a:p>
                  </a:txBody>
                  <a:tcPr marL="9525" marR="9525" marT="9525" marB="0"/>
                </a:tc>
                <a:extLst>
                  <a:ext uri="{0D108BD9-81ED-4DB2-BD59-A6C34878D82A}">
                    <a16:rowId xmlns:a16="http://schemas.microsoft.com/office/drawing/2014/main" val="10000"/>
                  </a:ext>
                </a:extLst>
              </a:tr>
              <a:tr h="386806">
                <a:tc>
                  <a:txBody>
                    <a:bodyPr/>
                    <a:lstStyle/>
                    <a:p>
                      <a:pPr algn="ctr" fontAlgn="t"/>
                      <a:r>
                        <a:rPr lang="es-CO" sz="2400" u="none" strike="noStrike">
                          <a:effectLst/>
                          <a:latin typeface="Century Gothic" panose="020B0502020202020204" pitchFamily="34" charset="0"/>
                        </a:rPr>
                        <a:t>1</a:t>
                      </a:r>
                      <a:endParaRPr lang="es-CO" sz="2400" b="0" i="0" u="none" strike="noStrike">
                        <a:solidFill>
                          <a:srgbClr val="000000"/>
                        </a:solidFill>
                        <a:effectLst/>
                        <a:latin typeface="Century Gothic" panose="020B0502020202020204" pitchFamily="34" charset="0"/>
                      </a:endParaRPr>
                    </a:p>
                  </a:txBody>
                  <a:tcPr marL="9525" marR="9525" marT="9525" marB="0"/>
                </a:tc>
                <a:tc>
                  <a:txBody>
                    <a:bodyPr/>
                    <a:lstStyle/>
                    <a:p>
                      <a:pPr algn="l" fontAlgn="t"/>
                      <a:r>
                        <a:rPr lang="es-CO" sz="2400" u="none" strike="noStrike">
                          <a:effectLst/>
                          <a:latin typeface="Century Gothic" panose="020B0502020202020204" pitchFamily="34" charset="0"/>
                        </a:rPr>
                        <a:t>PRELIMINARES</a:t>
                      </a:r>
                      <a:endParaRPr lang="es-CO" sz="2400" b="0" i="0" u="none" strike="noStrike">
                        <a:solidFill>
                          <a:srgbClr val="000000"/>
                        </a:solidFill>
                        <a:effectLst/>
                        <a:latin typeface="Century Gothic" panose="020B0502020202020204" pitchFamily="34" charset="0"/>
                      </a:endParaRPr>
                    </a:p>
                  </a:txBody>
                  <a:tcPr marL="9525" marR="9525" marT="9525" marB="0"/>
                </a:tc>
                <a:extLst>
                  <a:ext uri="{0D108BD9-81ED-4DB2-BD59-A6C34878D82A}">
                    <a16:rowId xmlns:a16="http://schemas.microsoft.com/office/drawing/2014/main" val="10001"/>
                  </a:ext>
                </a:extLst>
              </a:tr>
              <a:tr h="386806">
                <a:tc>
                  <a:txBody>
                    <a:bodyPr/>
                    <a:lstStyle/>
                    <a:p>
                      <a:pPr algn="ctr" fontAlgn="t"/>
                      <a:r>
                        <a:rPr lang="es-CO" sz="2400" u="none" strike="noStrike">
                          <a:effectLst/>
                          <a:latin typeface="Century Gothic" panose="020B0502020202020204" pitchFamily="34" charset="0"/>
                        </a:rPr>
                        <a:t>2</a:t>
                      </a:r>
                      <a:endParaRPr lang="es-CO" sz="2400" b="0" i="0" u="none" strike="noStrike">
                        <a:solidFill>
                          <a:srgbClr val="000000"/>
                        </a:solidFill>
                        <a:effectLst/>
                        <a:latin typeface="Century Gothic" panose="020B0502020202020204" pitchFamily="34" charset="0"/>
                      </a:endParaRPr>
                    </a:p>
                  </a:txBody>
                  <a:tcPr marL="9525" marR="9525" marT="9525" marB="0"/>
                </a:tc>
                <a:tc>
                  <a:txBody>
                    <a:bodyPr/>
                    <a:lstStyle/>
                    <a:p>
                      <a:pPr algn="l" fontAlgn="t"/>
                      <a:r>
                        <a:rPr lang="es-CO" sz="2400" u="none" strike="noStrike" dirty="0">
                          <a:effectLst/>
                          <a:latin typeface="Century Gothic" panose="020B0502020202020204" pitchFamily="34" charset="0"/>
                        </a:rPr>
                        <a:t>ESTRUCTURA DE TANQUE</a:t>
                      </a:r>
                      <a:endParaRPr lang="es-CO" sz="2400" b="0" i="0" u="none" strike="noStrike" dirty="0">
                        <a:solidFill>
                          <a:srgbClr val="000000"/>
                        </a:solidFill>
                        <a:effectLst/>
                        <a:latin typeface="Century Gothic" panose="020B0502020202020204" pitchFamily="34" charset="0"/>
                      </a:endParaRPr>
                    </a:p>
                  </a:txBody>
                  <a:tcPr marL="9525" marR="9525" marT="9525" marB="0"/>
                </a:tc>
                <a:extLst>
                  <a:ext uri="{0D108BD9-81ED-4DB2-BD59-A6C34878D82A}">
                    <a16:rowId xmlns:a16="http://schemas.microsoft.com/office/drawing/2014/main" val="10002"/>
                  </a:ext>
                </a:extLst>
              </a:tr>
              <a:tr h="386806">
                <a:tc>
                  <a:txBody>
                    <a:bodyPr/>
                    <a:lstStyle/>
                    <a:p>
                      <a:pPr algn="ctr" fontAlgn="t"/>
                      <a:r>
                        <a:rPr lang="es-CO" sz="2400" u="none" strike="noStrike">
                          <a:effectLst/>
                          <a:latin typeface="Century Gothic" panose="020B0502020202020204" pitchFamily="34" charset="0"/>
                        </a:rPr>
                        <a:t>3</a:t>
                      </a:r>
                      <a:endParaRPr lang="es-CO" sz="2400" b="0" i="0" u="none" strike="noStrike">
                        <a:solidFill>
                          <a:srgbClr val="000000"/>
                        </a:solidFill>
                        <a:effectLst/>
                        <a:latin typeface="Century Gothic" panose="020B0502020202020204" pitchFamily="34" charset="0"/>
                      </a:endParaRPr>
                    </a:p>
                  </a:txBody>
                  <a:tcPr marL="9525" marR="9525" marT="9525" marB="0"/>
                </a:tc>
                <a:tc>
                  <a:txBody>
                    <a:bodyPr/>
                    <a:lstStyle/>
                    <a:p>
                      <a:pPr algn="l" fontAlgn="t"/>
                      <a:r>
                        <a:rPr lang="es-CO" sz="2400" u="none" strike="noStrike">
                          <a:effectLst/>
                          <a:latin typeface="Century Gothic" panose="020B0502020202020204" pitchFamily="34" charset="0"/>
                        </a:rPr>
                        <a:t>CUBIERTA DE VIVERO</a:t>
                      </a:r>
                      <a:endParaRPr lang="es-CO" sz="2400" b="0" i="0" u="none" strike="noStrike">
                        <a:solidFill>
                          <a:srgbClr val="000000"/>
                        </a:solidFill>
                        <a:effectLst/>
                        <a:latin typeface="Century Gothic" panose="020B0502020202020204" pitchFamily="34" charset="0"/>
                      </a:endParaRPr>
                    </a:p>
                  </a:txBody>
                  <a:tcPr marL="9525" marR="9525" marT="9525" marB="0"/>
                </a:tc>
                <a:extLst>
                  <a:ext uri="{0D108BD9-81ED-4DB2-BD59-A6C34878D82A}">
                    <a16:rowId xmlns:a16="http://schemas.microsoft.com/office/drawing/2014/main" val="10003"/>
                  </a:ext>
                </a:extLst>
              </a:tr>
              <a:tr h="386806">
                <a:tc>
                  <a:txBody>
                    <a:bodyPr/>
                    <a:lstStyle/>
                    <a:p>
                      <a:pPr algn="ctr" fontAlgn="t"/>
                      <a:r>
                        <a:rPr lang="es-CO" sz="2400" u="none" strike="noStrike">
                          <a:effectLst/>
                          <a:latin typeface="Century Gothic" panose="020B0502020202020204" pitchFamily="34" charset="0"/>
                        </a:rPr>
                        <a:t>4</a:t>
                      </a:r>
                      <a:endParaRPr lang="es-CO" sz="2400" b="0" i="0" u="none" strike="noStrike">
                        <a:solidFill>
                          <a:srgbClr val="000000"/>
                        </a:solidFill>
                        <a:effectLst/>
                        <a:latin typeface="Century Gothic" panose="020B0502020202020204" pitchFamily="34" charset="0"/>
                      </a:endParaRPr>
                    </a:p>
                  </a:txBody>
                  <a:tcPr marL="9525" marR="9525" marT="9525" marB="0"/>
                </a:tc>
                <a:tc>
                  <a:txBody>
                    <a:bodyPr/>
                    <a:lstStyle/>
                    <a:p>
                      <a:pPr algn="l" fontAlgn="t"/>
                      <a:r>
                        <a:rPr lang="es-CO" sz="2400" u="none" strike="noStrike">
                          <a:effectLst/>
                          <a:latin typeface="Century Gothic" panose="020B0502020202020204" pitchFamily="34" charset="0"/>
                        </a:rPr>
                        <a:t>CERRAMIENTO</a:t>
                      </a:r>
                      <a:endParaRPr lang="es-CO" sz="2400" b="0" i="0" u="none" strike="noStrike">
                        <a:solidFill>
                          <a:srgbClr val="000000"/>
                        </a:solidFill>
                        <a:effectLst/>
                        <a:latin typeface="Century Gothic" panose="020B0502020202020204" pitchFamily="34" charset="0"/>
                      </a:endParaRPr>
                    </a:p>
                  </a:txBody>
                  <a:tcPr marL="9525" marR="9525" marT="9525" marB="0"/>
                </a:tc>
                <a:extLst>
                  <a:ext uri="{0D108BD9-81ED-4DB2-BD59-A6C34878D82A}">
                    <a16:rowId xmlns:a16="http://schemas.microsoft.com/office/drawing/2014/main" val="10004"/>
                  </a:ext>
                </a:extLst>
              </a:tr>
              <a:tr h="386806">
                <a:tc>
                  <a:txBody>
                    <a:bodyPr/>
                    <a:lstStyle/>
                    <a:p>
                      <a:pPr algn="ctr" fontAlgn="t"/>
                      <a:r>
                        <a:rPr lang="es-CO" sz="2400" u="none" strike="noStrike">
                          <a:effectLst/>
                          <a:latin typeface="Century Gothic" panose="020B0502020202020204" pitchFamily="34" charset="0"/>
                        </a:rPr>
                        <a:t>5</a:t>
                      </a:r>
                      <a:endParaRPr lang="es-CO" sz="2400" b="0" i="0" u="none" strike="noStrike">
                        <a:solidFill>
                          <a:srgbClr val="000000"/>
                        </a:solidFill>
                        <a:effectLst/>
                        <a:latin typeface="Century Gothic" panose="020B0502020202020204" pitchFamily="34" charset="0"/>
                      </a:endParaRPr>
                    </a:p>
                  </a:txBody>
                  <a:tcPr marL="9525" marR="9525" marT="9525" marB="0"/>
                </a:tc>
                <a:tc>
                  <a:txBody>
                    <a:bodyPr/>
                    <a:lstStyle/>
                    <a:p>
                      <a:pPr algn="l" fontAlgn="t"/>
                      <a:r>
                        <a:rPr lang="es-CO" sz="2400" u="none" strike="noStrike">
                          <a:effectLst/>
                          <a:latin typeface="Century Gothic" panose="020B0502020202020204" pitchFamily="34" charset="0"/>
                        </a:rPr>
                        <a:t>BODEGA VIVERO</a:t>
                      </a:r>
                      <a:endParaRPr lang="es-CO" sz="2400" b="0" i="0" u="none" strike="noStrike">
                        <a:solidFill>
                          <a:srgbClr val="000000"/>
                        </a:solidFill>
                        <a:effectLst/>
                        <a:latin typeface="Century Gothic" panose="020B0502020202020204" pitchFamily="34" charset="0"/>
                      </a:endParaRPr>
                    </a:p>
                  </a:txBody>
                  <a:tcPr marL="9525" marR="9525" marT="9525" marB="0"/>
                </a:tc>
                <a:extLst>
                  <a:ext uri="{0D108BD9-81ED-4DB2-BD59-A6C34878D82A}">
                    <a16:rowId xmlns:a16="http://schemas.microsoft.com/office/drawing/2014/main" val="10005"/>
                  </a:ext>
                </a:extLst>
              </a:tr>
              <a:tr h="386806">
                <a:tc>
                  <a:txBody>
                    <a:bodyPr/>
                    <a:lstStyle/>
                    <a:p>
                      <a:pPr algn="ctr" fontAlgn="t"/>
                      <a:r>
                        <a:rPr lang="es-CO" sz="2400" u="none" strike="noStrike">
                          <a:effectLst/>
                          <a:latin typeface="Century Gothic" panose="020B0502020202020204" pitchFamily="34" charset="0"/>
                        </a:rPr>
                        <a:t>6</a:t>
                      </a:r>
                      <a:endParaRPr lang="es-CO" sz="2400" b="0" i="0" u="none" strike="noStrike">
                        <a:solidFill>
                          <a:srgbClr val="000000"/>
                        </a:solidFill>
                        <a:effectLst/>
                        <a:latin typeface="Century Gothic" panose="020B0502020202020204" pitchFamily="34" charset="0"/>
                      </a:endParaRPr>
                    </a:p>
                  </a:txBody>
                  <a:tcPr marL="9525" marR="9525" marT="9525" marB="0"/>
                </a:tc>
                <a:tc>
                  <a:txBody>
                    <a:bodyPr/>
                    <a:lstStyle/>
                    <a:p>
                      <a:pPr algn="l" fontAlgn="t"/>
                      <a:r>
                        <a:rPr lang="es-CO" sz="2400" u="none" strike="noStrike">
                          <a:effectLst/>
                          <a:latin typeface="Century Gothic" panose="020B0502020202020204" pitchFamily="34" charset="0"/>
                        </a:rPr>
                        <a:t>ESTRUCTURA PARA SIEMBRA</a:t>
                      </a:r>
                      <a:endParaRPr lang="es-CO" sz="2400" b="0" i="0" u="none" strike="noStrike">
                        <a:solidFill>
                          <a:srgbClr val="000000"/>
                        </a:solidFill>
                        <a:effectLst/>
                        <a:latin typeface="Century Gothic" panose="020B0502020202020204" pitchFamily="34" charset="0"/>
                      </a:endParaRPr>
                    </a:p>
                  </a:txBody>
                  <a:tcPr marL="9525" marR="9525" marT="9525" marB="0"/>
                </a:tc>
                <a:extLst>
                  <a:ext uri="{0D108BD9-81ED-4DB2-BD59-A6C34878D82A}">
                    <a16:rowId xmlns:a16="http://schemas.microsoft.com/office/drawing/2014/main" val="10006"/>
                  </a:ext>
                </a:extLst>
              </a:tr>
              <a:tr h="386806">
                <a:tc>
                  <a:txBody>
                    <a:bodyPr/>
                    <a:lstStyle/>
                    <a:p>
                      <a:pPr algn="ctr" fontAlgn="t"/>
                      <a:r>
                        <a:rPr lang="es-CO" sz="2400" u="none" strike="noStrike">
                          <a:effectLst/>
                          <a:latin typeface="Century Gothic" panose="020B0502020202020204" pitchFamily="34" charset="0"/>
                        </a:rPr>
                        <a:t>7</a:t>
                      </a:r>
                      <a:endParaRPr lang="es-CO" sz="2400" b="0" i="0" u="none" strike="noStrike">
                        <a:solidFill>
                          <a:srgbClr val="000000"/>
                        </a:solidFill>
                        <a:effectLst/>
                        <a:latin typeface="Century Gothic" panose="020B0502020202020204" pitchFamily="34" charset="0"/>
                      </a:endParaRPr>
                    </a:p>
                  </a:txBody>
                  <a:tcPr marL="9525" marR="9525" marT="9525" marB="0"/>
                </a:tc>
                <a:tc>
                  <a:txBody>
                    <a:bodyPr/>
                    <a:lstStyle/>
                    <a:p>
                      <a:pPr algn="l" fontAlgn="t"/>
                      <a:r>
                        <a:rPr lang="es-CO" sz="2400" u="none" strike="noStrike" dirty="0">
                          <a:effectLst/>
                          <a:latin typeface="Century Gothic" panose="020B0502020202020204" pitchFamily="34" charset="0"/>
                        </a:rPr>
                        <a:t>SISTEMA DE RIEGO</a:t>
                      </a:r>
                      <a:endParaRPr lang="es-CO" sz="2400" b="0" i="0" u="none" strike="noStrike" dirty="0">
                        <a:solidFill>
                          <a:srgbClr val="000000"/>
                        </a:solidFill>
                        <a:effectLst/>
                        <a:latin typeface="Century Gothic" panose="020B0502020202020204" pitchFamily="34" charset="0"/>
                      </a:endParaRPr>
                    </a:p>
                  </a:txBody>
                  <a:tcPr marL="9525" marR="9525" marT="9525" marB="0"/>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452530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239556" y="764704"/>
            <a:ext cx="8004852" cy="2585323"/>
          </a:xfrm>
          <a:prstGeom prst="rect">
            <a:avLst/>
          </a:prstGeom>
          <a:noFill/>
          <a:ln>
            <a:solidFill>
              <a:schemeClr val="tx1"/>
            </a:solidFill>
          </a:ln>
        </p:spPr>
        <p:txBody>
          <a:bodyPr wrap="square" rtlCol="0">
            <a:spAutoFit/>
          </a:bodyPr>
          <a:lstStyle/>
          <a:p>
            <a:r>
              <a:rPr lang="es-CO" sz="1600" dirty="0">
                <a:latin typeface="Century Gothic" panose="020B0502020202020204" pitchFamily="34" charset="0"/>
                <a:cs typeface="Arial" panose="020B0604020202020204" pitchFamily="34" charset="0"/>
              </a:rPr>
              <a:t>  	</a:t>
            </a:r>
            <a:r>
              <a:rPr lang="es-CO" b="1" dirty="0">
                <a:latin typeface="Century Gothic" panose="020B0502020202020204" pitchFamily="34" charset="0"/>
              </a:rPr>
              <a:t>1. PRELIMINARES</a:t>
            </a:r>
            <a:r>
              <a:rPr lang="es-CO" dirty="0">
                <a:latin typeface="Century Gothic" panose="020B0502020202020204" pitchFamily="34" charset="0"/>
              </a:rPr>
              <a:t> </a:t>
            </a:r>
            <a:r>
              <a:rPr lang="es-CO" b="1" dirty="0">
                <a:latin typeface="Century Gothic" panose="020B0502020202020204" pitchFamily="34" charset="0"/>
                <a:cs typeface="Arial" panose="020B0604020202020204" pitchFamily="34" charset="0"/>
              </a:rPr>
              <a:t> </a:t>
            </a:r>
            <a:endParaRPr lang="es-CO" dirty="0">
              <a:latin typeface="Century Gothic" panose="020B0502020202020204" pitchFamily="34" charset="0"/>
              <a:cs typeface="Arial" panose="020B0604020202020204" pitchFamily="34" charset="0"/>
            </a:endParaRPr>
          </a:p>
          <a:p>
            <a:r>
              <a:rPr lang="es-CO" dirty="0">
                <a:latin typeface="Century Gothic" panose="020B0502020202020204" pitchFamily="34" charset="0"/>
                <a:cs typeface="Arial" panose="020B0604020202020204" pitchFamily="34" charset="0"/>
              </a:rPr>
              <a:t> </a:t>
            </a:r>
          </a:p>
          <a:p>
            <a:pPr algn="just"/>
            <a:r>
              <a:rPr lang="es-CO" dirty="0">
                <a:latin typeface="Century Gothic" panose="020B0502020202020204" pitchFamily="34" charset="0"/>
                <a:cs typeface="Arial" panose="020B0604020202020204" pitchFamily="34" charset="0"/>
              </a:rPr>
              <a:t>Se plantea la adecuación del lote en una área de 420 m2, que consiste en la localización y replanteo, limpieza del lote, las excavaciones necesaria para la cimentación  compactación y rellenos y todo lo necesario para lograr que el lote se adapte a las  necesidades solicitadas para la construcción del vivero, área completamente plana y con un acceso a la instalación hidráulica con una longitud máxima de 20 metros lineales. </a:t>
            </a:r>
          </a:p>
        </p:txBody>
      </p:sp>
      <p:sp>
        <p:nvSpPr>
          <p:cNvPr id="4" name="Rectángulo 3"/>
          <p:cNvSpPr/>
          <p:nvPr/>
        </p:nvSpPr>
        <p:spPr>
          <a:xfrm>
            <a:off x="249560" y="260648"/>
            <a:ext cx="6912768" cy="369332"/>
          </a:xfrm>
          <a:prstGeom prst="rect">
            <a:avLst/>
          </a:prstGeom>
          <a:ln>
            <a:solidFill>
              <a:schemeClr val="tx1"/>
            </a:solidFill>
          </a:ln>
        </p:spPr>
        <p:txBody>
          <a:bodyPr wrap="square">
            <a:spAutoFit/>
          </a:bodyPr>
          <a:lstStyle/>
          <a:p>
            <a:r>
              <a:rPr lang="es-CO" b="1">
                <a:latin typeface="Century Gothic" panose="020B0502020202020204" pitchFamily="34" charset="0"/>
                <a:cs typeface="Arial" panose="020B0604020202020204" pitchFamily="34" charset="0"/>
              </a:rPr>
              <a:t>DESCRIPCIÓN DEL PROYECTO POR COMPONENTES </a:t>
            </a:r>
            <a:endParaRPr lang="es-CO" dirty="0">
              <a:latin typeface="Century Gothic" panose="020B0502020202020204" pitchFamily="34" charset="0"/>
              <a:cs typeface="Arial" panose="020B0604020202020204" pitchFamily="34" charset="0"/>
            </a:endParaRPr>
          </a:p>
        </p:txBody>
      </p:sp>
      <p:sp>
        <p:nvSpPr>
          <p:cNvPr id="7" name="5 CuadroTexto"/>
          <p:cNvSpPr txBox="1"/>
          <p:nvPr/>
        </p:nvSpPr>
        <p:spPr>
          <a:xfrm>
            <a:off x="249559" y="5085184"/>
            <a:ext cx="7994849" cy="1477328"/>
          </a:xfrm>
          <a:prstGeom prst="rect">
            <a:avLst/>
          </a:prstGeom>
          <a:noFill/>
          <a:ln>
            <a:solidFill>
              <a:schemeClr val="tx1"/>
            </a:solidFill>
          </a:ln>
        </p:spPr>
        <p:txBody>
          <a:bodyPr wrap="square" rtlCol="0">
            <a:spAutoFit/>
          </a:bodyPr>
          <a:lstStyle/>
          <a:p>
            <a:pPr lvl="2"/>
            <a:r>
              <a:rPr lang="es-CO" b="1" dirty="0">
                <a:latin typeface="Century Gothic" panose="020B0502020202020204" pitchFamily="34" charset="0"/>
                <a:cs typeface="Arial" panose="020B0604020202020204" pitchFamily="34" charset="0"/>
              </a:rPr>
              <a:t>3. CUBIERTA DE VIVERO</a:t>
            </a:r>
            <a:endParaRPr lang="es-CO" dirty="0">
              <a:latin typeface="Century Gothic" panose="020B0502020202020204" pitchFamily="34" charset="0"/>
              <a:cs typeface="Arial" panose="020B0604020202020204" pitchFamily="34" charset="0"/>
            </a:endParaRPr>
          </a:p>
          <a:p>
            <a:r>
              <a:rPr lang="es-CO" b="1" dirty="0">
                <a:latin typeface="Century Gothic" panose="020B0502020202020204" pitchFamily="34" charset="0"/>
                <a:cs typeface="Arial" panose="020B0604020202020204" pitchFamily="34" charset="0"/>
              </a:rPr>
              <a:t> </a:t>
            </a:r>
            <a:endParaRPr lang="es-CO" dirty="0">
              <a:latin typeface="Century Gothic" panose="020B0502020202020204" pitchFamily="34" charset="0"/>
              <a:cs typeface="Arial" panose="020B0604020202020204" pitchFamily="34" charset="0"/>
            </a:endParaRPr>
          </a:p>
          <a:p>
            <a:pPr algn="just"/>
            <a:r>
              <a:rPr lang="es-CO" dirty="0">
                <a:latin typeface="Century Gothic" panose="020B0502020202020204" pitchFamily="34" charset="0"/>
                <a:cs typeface="Arial" panose="020B0604020202020204" pitchFamily="34" charset="0"/>
              </a:rPr>
              <a:t>Se requiere la construcción de la cubierta de área en polisombra con diferentes especificaciones según la necesidad de las plantas. Área total a intervenir 420 m2. </a:t>
            </a:r>
          </a:p>
        </p:txBody>
      </p:sp>
      <p:sp>
        <p:nvSpPr>
          <p:cNvPr id="8" name="5 CuadroTexto"/>
          <p:cNvSpPr txBox="1"/>
          <p:nvPr/>
        </p:nvSpPr>
        <p:spPr>
          <a:xfrm>
            <a:off x="249559" y="3478941"/>
            <a:ext cx="7994849" cy="1477328"/>
          </a:xfrm>
          <a:prstGeom prst="rect">
            <a:avLst/>
          </a:prstGeom>
          <a:noFill/>
          <a:ln>
            <a:solidFill>
              <a:schemeClr val="tx1"/>
            </a:solidFill>
          </a:ln>
        </p:spPr>
        <p:txBody>
          <a:bodyPr wrap="square" rtlCol="0">
            <a:spAutoFit/>
          </a:bodyPr>
          <a:lstStyle/>
          <a:p>
            <a:r>
              <a:rPr lang="es-CO" dirty="0">
                <a:latin typeface="Century Gothic" panose="020B0502020202020204" pitchFamily="34" charset="0"/>
                <a:cs typeface="Arial" panose="020B0604020202020204" pitchFamily="34" charset="0"/>
              </a:rPr>
              <a:t>  	</a:t>
            </a:r>
            <a:r>
              <a:rPr lang="es-CO" b="1" dirty="0">
                <a:latin typeface="Century Gothic" panose="020B0502020202020204" pitchFamily="34" charset="0"/>
                <a:cs typeface="Arial" panose="020B0604020202020204" pitchFamily="34" charset="0"/>
              </a:rPr>
              <a:t>2. ESTRUCTURA DE TANQUE</a:t>
            </a:r>
            <a:endParaRPr lang="es-CO" dirty="0">
              <a:latin typeface="Century Gothic" panose="020B0502020202020204" pitchFamily="34" charset="0"/>
              <a:cs typeface="Arial" panose="020B0604020202020204" pitchFamily="34" charset="0"/>
            </a:endParaRPr>
          </a:p>
          <a:p>
            <a:r>
              <a:rPr lang="es-CO" b="1" dirty="0">
                <a:latin typeface="Century Gothic" panose="020B0502020202020204" pitchFamily="34" charset="0"/>
                <a:cs typeface="Arial" panose="020B0604020202020204" pitchFamily="34" charset="0"/>
              </a:rPr>
              <a:t> </a:t>
            </a:r>
            <a:endParaRPr lang="es-CO" dirty="0">
              <a:latin typeface="Century Gothic" panose="020B0502020202020204" pitchFamily="34" charset="0"/>
              <a:cs typeface="Arial" panose="020B0604020202020204" pitchFamily="34" charset="0"/>
            </a:endParaRPr>
          </a:p>
          <a:p>
            <a:pPr algn="just"/>
            <a:r>
              <a:rPr lang="es-CO" dirty="0">
                <a:latin typeface="Century Gothic" panose="020B0502020202020204" pitchFamily="34" charset="0"/>
                <a:cs typeface="Arial" panose="020B0604020202020204" pitchFamily="34" charset="0"/>
              </a:rPr>
              <a:t>Consiste en la construcción de la estructura elevada para el tanque de almacenamiento: zapata, columna y losa donde se instalará el tanque con el fin de garantizar su correcto funcionamiento.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4" grpId="0" animBg="1"/>
      <p:bldP spid="7" grpId="0" animBg="1"/>
      <p:bldP spid="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5 CuadroTexto"/>
          <p:cNvSpPr txBox="1"/>
          <p:nvPr/>
        </p:nvSpPr>
        <p:spPr>
          <a:xfrm>
            <a:off x="247738" y="789674"/>
            <a:ext cx="7564622" cy="1477328"/>
          </a:xfrm>
          <a:prstGeom prst="rect">
            <a:avLst/>
          </a:prstGeom>
          <a:noFill/>
          <a:ln>
            <a:solidFill>
              <a:schemeClr val="tx1"/>
            </a:solidFill>
          </a:ln>
        </p:spPr>
        <p:txBody>
          <a:bodyPr wrap="square" rtlCol="0">
            <a:spAutoFit/>
          </a:bodyPr>
          <a:lstStyle/>
          <a:p>
            <a:r>
              <a:rPr lang="es-CO" dirty="0">
                <a:latin typeface="Century Gothic" panose="020B0502020202020204" pitchFamily="34" charset="0"/>
                <a:cs typeface="Arial" panose="020B0604020202020204" pitchFamily="34" charset="0"/>
              </a:rPr>
              <a:t> 	</a:t>
            </a:r>
            <a:r>
              <a:rPr lang="es-CO" b="1" dirty="0">
                <a:latin typeface="Century Gothic" panose="020B0502020202020204" pitchFamily="34" charset="0"/>
                <a:cs typeface="Arial" panose="020B0604020202020204" pitchFamily="34" charset="0"/>
              </a:rPr>
              <a:t>4. CERRAMIENTO</a:t>
            </a:r>
            <a:endParaRPr lang="es-CO" dirty="0">
              <a:latin typeface="Century Gothic" panose="020B0502020202020204" pitchFamily="34" charset="0"/>
              <a:cs typeface="Arial" panose="020B0604020202020204" pitchFamily="34" charset="0"/>
            </a:endParaRPr>
          </a:p>
          <a:p>
            <a:r>
              <a:rPr lang="es-CO" b="1" dirty="0">
                <a:latin typeface="Century Gothic" panose="020B0502020202020204" pitchFamily="34" charset="0"/>
                <a:cs typeface="Arial" panose="020B0604020202020204" pitchFamily="34" charset="0"/>
              </a:rPr>
              <a:t> </a:t>
            </a:r>
            <a:endParaRPr lang="es-CO" dirty="0">
              <a:latin typeface="Century Gothic" panose="020B0502020202020204" pitchFamily="34" charset="0"/>
              <a:cs typeface="Arial" panose="020B0604020202020204" pitchFamily="34" charset="0"/>
            </a:endParaRPr>
          </a:p>
          <a:p>
            <a:pPr algn="just"/>
            <a:r>
              <a:rPr lang="es-CO" dirty="0">
                <a:latin typeface="Century Gothic" panose="020B0502020202020204" pitchFamily="34" charset="0"/>
                <a:cs typeface="Arial" panose="020B0604020202020204" pitchFamily="34" charset="0"/>
              </a:rPr>
              <a:t>Se realizara el cerramiento del vivero de protección en </a:t>
            </a:r>
            <a:r>
              <a:rPr lang="es-CO" dirty="0" err="1">
                <a:latin typeface="Century Gothic" panose="020B0502020202020204" pitchFamily="34" charset="0"/>
                <a:cs typeface="Arial" panose="020B0604020202020204" pitchFamily="34" charset="0"/>
              </a:rPr>
              <a:t>paral</a:t>
            </a:r>
            <a:r>
              <a:rPr lang="es-CO" dirty="0">
                <a:latin typeface="Century Gothic" panose="020B0502020202020204" pitchFamily="34" charset="0"/>
                <a:cs typeface="Arial" panose="020B0604020202020204" pitchFamily="34" charset="0"/>
              </a:rPr>
              <a:t> de madera y malla tipo gallinero. Con el fin de garantizar la conservación de la plantas.</a:t>
            </a:r>
          </a:p>
        </p:txBody>
      </p:sp>
      <p:sp>
        <p:nvSpPr>
          <p:cNvPr id="4" name="Rectángulo 3"/>
          <p:cNvSpPr/>
          <p:nvPr/>
        </p:nvSpPr>
        <p:spPr>
          <a:xfrm>
            <a:off x="249560" y="260648"/>
            <a:ext cx="6912768" cy="369332"/>
          </a:xfrm>
          <a:prstGeom prst="rect">
            <a:avLst/>
          </a:prstGeom>
          <a:ln>
            <a:solidFill>
              <a:schemeClr val="tx1"/>
            </a:solidFill>
          </a:ln>
        </p:spPr>
        <p:txBody>
          <a:bodyPr wrap="square">
            <a:spAutoFit/>
          </a:bodyPr>
          <a:lstStyle/>
          <a:p>
            <a:r>
              <a:rPr lang="es-CO" b="1" dirty="0">
                <a:latin typeface="Century Gothic" panose="020B0502020202020204" pitchFamily="34" charset="0"/>
                <a:cs typeface="Arial" panose="020B0604020202020204" pitchFamily="34" charset="0"/>
              </a:rPr>
              <a:t>DESCRIPCIÓN DEL PROYECTO POR COMPONENTES </a:t>
            </a:r>
            <a:endParaRPr lang="es-CO" dirty="0">
              <a:latin typeface="Century Gothic" panose="020B0502020202020204" pitchFamily="34" charset="0"/>
              <a:cs typeface="Arial" panose="020B0604020202020204" pitchFamily="34" charset="0"/>
            </a:endParaRPr>
          </a:p>
        </p:txBody>
      </p:sp>
      <p:sp>
        <p:nvSpPr>
          <p:cNvPr id="9" name="5 CuadroTexto"/>
          <p:cNvSpPr txBox="1"/>
          <p:nvPr/>
        </p:nvSpPr>
        <p:spPr>
          <a:xfrm>
            <a:off x="247738" y="2492201"/>
            <a:ext cx="7564622" cy="1200329"/>
          </a:xfrm>
          <a:prstGeom prst="rect">
            <a:avLst/>
          </a:prstGeom>
          <a:noFill/>
          <a:ln>
            <a:solidFill>
              <a:schemeClr val="tx1"/>
            </a:solidFill>
          </a:ln>
        </p:spPr>
        <p:txBody>
          <a:bodyPr wrap="square" rtlCol="0">
            <a:spAutoFit/>
          </a:bodyPr>
          <a:lstStyle/>
          <a:p>
            <a:r>
              <a:rPr lang="es-CO" dirty="0">
                <a:latin typeface="Century Gothic" panose="020B0502020202020204" pitchFamily="34" charset="0"/>
                <a:cs typeface="Arial" panose="020B0604020202020204" pitchFamily="34" charset="0"/>
              </a:rPr>
              <a:t> 	</a:t>
            </a:r>
            <a:r>
              <a:rPr lang="es-CO" b="1" dirty="0">
                <a:latin typeface="Century Gothic" panose="020B0502020202020204" pitchFamily="34" charset="0"/>
              </a:rPr>
              <a:t>5. BODEGA VIVERO</a:t>
            </a:r>
            <a:r>
              <a:rPr lang="es-CO" dirty="0">
                <a:latin typeface="Century Gothic" panose="020B0502020202020204" pitchFamily="34" charset="0"/>
              </a:rPr>
              <a:t> </a:t>
            </a:r>
            <a:r>
              <a:rPr lang="es-CO" b="1" dirty="0">
                <a:latin typeface="Century Gothic" panose="020B0502020202020204" pitchFamily="34" charset="0"/>
                <a:cs typeface="Arial" panose="020B0604020202020204" pitchFamily="34" charset="0"/>
              </a:rPr>
              <a:t> </a:t>
            </a:r>
            <a:endParaRPr lang="es-CO" dirty="0">
              <a:latin typeface="Century Gothic" panose="020B0502020202020204" pitchFamily="34" charset="0"/>
              <a:cs typeface="Arial" panose="020B0604020202020204" pitchFamily="34" charset="0"/>
            </a:endParaRPr>
          </a:p>
          <a:p>
            <a:r>
              <a:rPr lang="es-CO" dirty="0">
                <a:latin typeface="Century Gothic" panose="020B0502020202020204" pitchFamily="34" charset="0"/>
                <a:cs typeface="Arial" panose="020B0604020202020204" pitchFamily="34" charset="0"/>
              </a:rPr>
              <a:t> </a:t>
            </a:r>
          </a:p>
          <a:p>
            <a:pPr algn="just"/>
            <a:r>
              <a:rPr lang="es-CO" dirty="0">
                <a:latin typeface="Century Gothic" panose="020B0502020202020204" pitchFamily="34" charset="0"/>
                <a:cs typeface="Arial" panose="020B0604020202020204" pitchFamily="34" charset="0"/>
              </a:rPr>
              <a:t>Se construirá una bodega con una área de 6 m2, con paredes y puerta en madera y cubierta en zinc. </a:t>
            </a:r>
          </a:p>
        </p:txBody>
      </p:sp>
      <p:sp>
        <p:nvSpPr>
          <p:cNvPr id="10" name="5 CuadroTexto"/>
          <p:cNvSpPr txBox="1"/>
          <p:nvPr/>
        </p:nvSpPr>
        <p:spPr>
          <a:xfrm>
            <a:off x="255008" y="3966307"/>
            <a:ext cx="7557352" cy="1200329"/>
          </a:xfrm>
          <a:prstGeom prst="rect">
            <a:avLst/>
          </a:prstGeom>
          <a:noFill/>
          <a:ln>
            <a:solidFill>
              <a:schemeClr val="tx1"/>
            </a:solidFill>
          </a:ln>
        </p:spPr>
        <p:txBody>
          <a:bodyPr wrap="square" rtlCol="0">
            <a:spAutoFit/>
          </a:bodyPr>
          <a:lstStyle/>
          <a:p>
            <a:r>
              <a:rPr lang="es-CO" dirty="0">
                <a:latin typeface="Century Gothic" panose="020B0502020202020204" pitchFamily="34" charset="0"/>
                <a:cs typeface="Arial" panose="020B0604020202020204" pitchFamily="34" charset="0"/>
              </a:rPr>
              <a:t> 	</a:t>
            </a:r>
            <a:r>
              <a:rPr lang="es-CO" b="1" dirty="0">
                <a:latin typeface="Century Gothic" panose="020B0502020202020204" pitchFamily="34" charset="0"/>
                <a:cs typeface="Arial" panose="020B0604020202020204" pitchFamily="34" charset="0"/>
              </a:rPr>
              <a:t>6. ESTRUCTURA PARA SIEMBRA</a:t>
            </a:r>
            <a:endParaRPr lang="es-CO" dirty="0">
              <a:latin typeface="Century Gothic" panose="020B0502020202020204" pitchFamily="34" charset="0"/>
              <a:cs typeface="Arial" panose="020B0604020202020204" pitchFamily="34" charset="0"/>
            </a:endParaRPr>
          </a:p>
          <a:p>
            <a:r>
              <a:rPr lang="es-CO" b="1" dirty="0">
                <a:latin typeface="Century Gothic" panose="020B0502020202020204" pitchFamily="34" charset="0"/>
                <a:cs typeface="Arial" panose="020B0604020202020204" pitchFamily="34" charset="0"/>
              </a:rPr>
              <a:t> </a:t>
            </a:r>
            <a:endParaRPr lang="es-CO" dirty="0">
              <a:latin typeface="Century Gothic" panose="020B0502020202020204" pitchFamily="34" charset="0"/>
              <a:cs typeface="Arial" panose="020B0604020202020204" pitchFamily="34" charset="0"/>
            </a:endParaRPr>
          </a:p>
          <a:p>
            <a:pPr algn="just"/>
            <a:r>
              <a:rPr lang="es-CO" dirty="0">
                <a:latin typeface="Century Gothic" panose="020B0502020202020204" pitchFamily="34" charset="0"/>
                <a:cs typeface="Arial" panose="020B0604020202020204" pitchFamily="34" charset="0"/>
              </a:rPr>
              <a:t>Consiste en la construcción de la estructura de eras y las bandejas de germinación.  </a:t>
            </a:r>
          </a:p>
        </p:txBody>
      </p:sp>
      <p:sp>
        <p:nvSpPr>
          <p:cNvPr id="11" name="5 CuadroTexto"/>
          <p:cNvSpPr txBox="1"/>
          <p:nvPr/>
        </p:nvSpPr>
        <p:spPr>
          <a:xfrm>
            <a:off x="192610" y="5264350"/>
            <a:ext cx="7619750" cy="1200329"/>
          </a:xfrm>
          <a:prstGeom prst="rect">
            <a:avLst/>
          </a:prstGeom>
          <a:noFill/>
          <a:ln>
            <a:solidFill>
              <a:schemeClr val="tx1"/>
            </a:solidFill>
          </a:ln>
        </p:spPr>
        <p:txBody>
          <a:bodyPr wrap="square" rtlCol="0">
            <a:spAutoFit/>
          </a:bodyPr>
          <a:lstStyle/>
          <a:p>
            <a:r>
              <a:rPr lang="es-CO" dirty="0">
                <a:latin typeface="Century Gothic" panose="020B0502020202020204" pitchFamily="34" charset="0"/>
                <a:cs typeface="Arial" panose="020B0604020202020204" pitchFamily="34" charset="0"/>
              </a:rPr>
              <a:t> 	</a:t>
            </a:r>
            <a:r>
              <a:rPr lang="es-CO" b="1" dirty="0">
                <a:latin typeface="Century Gothic" panose="020B0502020202020204" pitchFamily="34" charset="0"/>
                <a:cs typeface="Arial" panose="020B0604020202020204" pitchFamily="34" charset="0"/>
              </a:rPr>
              <a:t>7. SISTEMA DE RIEGO</a:t>
            </a:r>
            <a:endParaRPr lang="es-CO" dirty="0">
              <a:latin typeface="Century Gothic" panose="020B0502020202020204" pitchFamily="34" charset="0"/>
              <a:cs typeface="Arial" panose="020B0604020202020204" pitchFamily="34" charset="0"/>
            </a:endParaRPr>
          </a:p>
          <a:p>
            <a:r>
              <a:rPr lang="es-CO" b="1" dirty="0">
                <a:latin typeface="Century Gothic" panose="020B0502020202020204" pitchFamily="34" charset="0"/>
                <a:cs typeface="Arial" panose="020B0604020202020204" pitchFamily="34" charset="0"/>
              </a:rPr>
              <a:t> </a:t>
            </a:r>
            <a:endParaRPr lang="es-CO" dirty="0">
              <a:latin typeface="Century Gothic" panose="020B0502020202020204" pitchFamily="34" charset="0"/>
              <a:cs typeface="Arial" panose="020B0604020202020204" pitchFamily="34" charset="0"/>
            </a:endParaRPr>
          </a:p>
          <a:p>
            <a:pPr algn="just"/>
            <a:r>
              <a:rPr lang="es-CO" dirty="0">
                <a:latin typeface="Century Gothic" panose="020B0502020202020204" pitchFamily="34" charset="0"/>
                <a:cs typeface="Arial" panose="020B0604020202020204" pitchFamily="34" charset="0"/>
              </a:rPr>
              <a:t>Se requiere la construcción del sistema de riego para mantener la producción. Longitud de riego 80 metros lineales.</a:t>
            </a:r>
          </a:p>
        </p:txBody>
      </p:sp>
    </p:spTree>
    <p:extLst>
      <p:ext uri="{BB962C8B-B14F-4D97-AF65-F5344CB8AC3E}">
        <p14:creationId xmlns:p14="http://schemas.microsoft.com/office/powerpoint/2010/main" val="2136476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4" fill="hold" grpId="0" nodeType="click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down)">
                                      <p:cBhvr>
                                        <p:cTn id="16" dur="500"/>
                                        <p:tgtEl>
                                          <p:spTgt spid="9"/>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grpId="0"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down)">
                                      <p:cBhvr>
                                        <p:cTn id="21" dur="500"/>
                                        <p:tgtEl>
                                          <p:spTgt spid="10"/>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grpId="0" nodeType="click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wipe(down)">
                                      <p:cBhvr>
                                        <p:cTn id="2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animBg="1"/>
      <p:bldP spid="9" grpId="0" animBg="1"/>
      <p:bldP spid="10" grpId="0" animBg="1"/>
      <p:bldP spid="1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74848" y="404663"/>
            <a:ext cx="8229600" cy="856199"/>
          </a:xfrm>
        </p:spPr>
        <p:txBody>
          <a:bodyPr>
            <a:normAutofit/>
          </a:bodyPr>
          <a:lstStyle/>
          <a:p>
            <a:pPr algn="ctr"/>
            <a:r>
              <a:rPr lang="es-CO" sz="2400" b="1" dirty="0">
                <a:solidFill>
                  <a:schemeClr val="tx1"/>
                </a:solidFill>
                <a:latin typeface="Century Gothic" panose="020B0502020202020204" pitchFamily="34" charset="0"/>
                <a:cs typeface="Arial" panose="020B0604020202020204" pitchFamily="34" charset="0"/>
              </a:rPr>
              <a:t>PLANOS CONSTRUCTIVOS: </a:t>
            </a:r>
            <a:br>
              <a:rPr lang="es-CO" sz="2400" b="1" dirty="0">
                <a:solidFill>
                  <a:schemeClr val="tx1"/>
                </a:solidFill>
                <a:latin typeface="Century Gothic" panose="020B0502020202020204" pitchFamily="34" charset="0"/>
                <a:cs typeface="Arial" panose="020B0604020202020204" pitchFamily="34" charset="0"/>
              </a:rPr>
            </a:br>
            <a:r>
              <a:rPr lang="es-CO" sz="2400" b="1" dirty="0">
                <a:solidFill>
                  <a:schemeClr val="tx1"/>
                </a:solidFill>
                <a:latin typeface="Century Gothic" panose="020B0502020202020204" pitchFamily="34" charset="0"/>
                <a:cs typeface="Arial" panose="020B0604020202020204" pitchFamily="34" charset="0"/>
              </a:rPr>
              <a:t>TOTAL 14 VIVEROS</a:t>
            </a:r>
          </a:p>
        </p:txBody>
      </p:sp>
      <p:pic>
        <p:nvPicPr>
          <p:cNvPr id="4" name="Marcador de contenido 3"/>
          <p:cNvPicPr>
            <a:picLocks noGrp="1" noChangeAspect="1"/>
          </p:cNvPicPr>
          <p:nvPr>
            <p:ph idx="1"/>
          </p:nvPr>
        </p:nvPicPr>
        <p:blipFill>
          <a:blip r:embed="rId2"/>
          <a:stretch>
            <a:fillRect/>
          </a:stretch>
        </p:blipFill>
        <p:spPr>
          <a:xfrm>
            <a:off x="457200" y="1268760"/>
            <a:ext cx="4032448" cy="5210466"/>
          </a:xfrm>
          <a:prstGeom prst="rect">
            <a:avLst/>
          </a:prstGeom>
        </p:spPr>
      </p:pic>
      <p:pic>
        <p:nvPicPr>
          <p:cNvPr id="5" name="Imagen 4"/>
          <p:cNvPicPr>
            <a:picLocks noChangeAspect="1"/>
          </p:cNvPicPr>
          <p:nvPr/>
        </p:nvPicPr>
        <p:blipFill>
          <a:blip r:embed="rId3"/>
          <a:stretch>
            <a:fillRect/>
          </a:stretch>
        </p:blipFill>
        <p:spPr>
          <a:xfrm>
            <a:off x="4860032" y="1260863"/>
            <a:ext cx="3600400" cy="5202211"/>
          </a:xfrm>
          <a:prstGeom prst="rect">
            <a:avLst/>
          </a:prstGeom>
        </p:spPr>
      </p:pic>
    </p:spTree>
    <p:extLst>
      <p:ext uri="{BB962C8B-B14F-4D97-AF65-F5344CB8AC3E}">
        <p14:creationId xmlns:p14="http://schemas.microsoft.com/office/powerpoint/2010/main" val="2586768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704088"/>
            <a:ext cx="8229600" cy="420656"/>
          </a:xfrm>
        </p:spPr>
        <p:txBody>
          <a:bodyPr>
            <a:noAutofit/>
          </a:bodyPr>
          <a:lstStyle/>
          <a:p>
            <a:r>
              <a:rPr lang="es-CO" sz="2400" b="1" dirty="0">
                <a:solidFill>
                  <a:schemeClr val="tx1"/>
                </a:solidFill>
                <a:latin typeface="Century Gothic" panose="020B0502020202020204" pitchFamily="34" charset="0"/>
                <a:cs typeface="Arial" panose="020B0604020202020204" pitchFamily="34" charset="0"/>
              </a:rPr>
              <a:t>PLANOS VIVEROS</a:t>
            </a:r>
          </a:p>
        </p:txBody>
      </p:sp>
      <p:pic>
        <p:nvPicPr>
          <p:cNvPr id="5" name="Marcador de contenido 4"/>
          <p:cNvPicPr>
            <a:picLocks noGrp="1" noChangeAspect="1"/>
          </p:cNvPicPr>
          <p:nvPr>
            <p:ph idx="1"/>
          </p:nvPr>
        </p:nvPicPr>
        <p:blipFill>
          <a:blip r:embed="rId2"/>
          <a:stretch>
            <a:fillRect/>
          </a:stretch>
        </p:blipFill>
        <p:spPr>
          <a:xfrm>
            <a:off x="323528" y="1124744"/>
            <a:ext cx="4161198" cy="5328592"/>
          </a:xfrm>
          <a:prstGeom prst="rect">
            <a:avLst/>
          </a:prstGeom>
        </p:spPr>
      </p:pic>
      <p:pic>
        <p:nvPicPr>
          <p:cNvPr id="6" name="Imagen 5"/>
          <p:cNvPicPr>
            <a:picLocks noChangeAspect="1"/>
          </p:cNvPicPr>
          <p:nvPr/>
        </p:nvPicPr>
        <p:blipFill>
          <a:blip r:embed="rId3"/>
          <a:stretch>
            <a:fillRect/>
          </a:stretch>
        </p:blipFill>
        <p:spPr>
          <a:xfrm>
            <a:off x="4409734" y="1125221"/>
            <a:ext cx="4277066" cy="1842428"/>
          </a:xfrm>
          <a:prstGeom prst="rect">
            <a:avLst/>
          </a:prstGeom>
        </p:spPr>
      </p:pic>
      <p:pic>
        <p:nvPicPr>
          <p:cNvPr id="7" name="Imagen 6"/>
          <p:cNvPicPr>
            <a:picLocks noChangeAspect="1"/>
          </p:cNvPicPr>
          <p:nvPr/>
        </p:nvPicPr>
        <p:blipFill>
          <a:blip r:embed="rId4"/>
          <a:stretch>
            <a:fillRect/>
          </a:stretch>
        </p:blipFill>
        <p:spPr>
          <a:xfrm>
            <a:off x="4461791" y="3140968"/>
            <a:ext cx="3888432" cy="1514974"/>
          </a:xfrm>
          <a:prstGeom prst="rect">
            <a:avLst/>
          </a:prstGeom>
        </p:spPr>
      </p:pic>
      <p:pic>
        <p:nvPicPr>
          <p:cNvPr id="8" name="Imagen 7"/>
          <p:cNvPicPr>
            <a:picLocks noChangeAspect="1"/>
          </p:cNvPicPr>
          <p:nvPr/>
        </p:nvPicPr>
        <p:blipFill>
          <a:blip r:embed="rId5"/>
          <a:stretch>
            <a:fillRect/>
          </a:stretch>
        </p:blipFill>
        <p:spPr>
          <a:xfrm>
            <a:off x="4445485" y="4941168"/>
            <a:ext cx="4308206" cy="1080120"/>
          </a:xfrm>
          <a:prstGeom prst="rect">
            <a:avLst/>
          </a:prstGeom>
        </p:spPr>
      </p:pic>
    </p:spTree>
    <p:extLst>
      <p:ext uri="{BB962C8B-B14F-4D97-AF65-F5344CB8AC3E}">
        <p14:creationId xmlns:p14="http://schemas.microsoft.com/office/powerpoint/2010/main" val="108340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4"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6"/>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down)">
                                      <p:cBhvr>
                                        <p:cTn id="20" dur="50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857224" y="357166"/>
            <a:ext cx="4786346" cy="923330"/>
          </a:xfrm>
          <a:prstGeom prst="rect">
            <a:avLst/>
          </a:prstGeom>
          <a:noFill/>
          <a:ln>
            <a:solidFill>
              <a:schemeClr val="tx1"/>
            </a:solidFill>
          </a:ln>
        </p:spPr>
        <p:txBody>
          <a:bodyPr wrap="square" rtlCol="0">
            <a:spAutoFit/>
          </a:bodyPr>
          <a:lstStyle/>
          <a:p>
            <a:r>
              <a:rPr lang="es-ES" b="1" cap="all" dirty="0">
                <a:latin typeface="Century Gothic" panose="020B0502020202020204" pitchFamily="34" charset="0"/>
                <a:cs typeface="Arial" pitchFamily="34" charset="0"/>
              </a:rPr>
              <a:t>PERFIL Financiero</a:t>
            </a:r>
            <a:endParaRPr lang="es-CO" dirty="0">
              <a:latin typeface="Century Gothic" panose="020B0502020202020204" pitchFamily="34" charset="0"/>
              <a:cs typeface="Arial" pitchFamily="34" charset="0"/>
            </a:endParaRPr>
          </a:p>
          <a:p>
            <a:r>
              <a:rPr lang="es-ES" dirty="0">
                <a:latin typeface="Century Gothic" panose="020B0502020202020204" pitchFamily="34" charset="0"/>
                <a:cs typeface="Arial" pitchFamily="34" charset="0"/>
              </a:rPr>
              <a:t> </a:t>
            </a:r>
            <a:endParaRPr lang="es-CO" dirty="0">
              <a:latin typeface="Century Gothic" panose="020B0502020202020204" pitchFamily="34" charset="0"/>
              <a:cs typeface="Arial" pitchFamily="34" charset="0"/>
            </a:endParaRPr>
          </a:p>
          <a:p>
            <a:r>
              <a:rPr lang="es-ES" dirty="0">
                <a:latin typeface="Century Gothic" panose="020B0502020202020204" pitchFamily="34" charset="0"/>
                <a:cs typeface="Arial" pitchFamily="34" charset="0"/>
              </a:rPr>
              <a:t> Resumen de costos </a:t>
            </a:r>
            <a:endParaRPr lang="es-CO" sz="2800" dirty="0">
              <a:latin typeface="Century Gothic" panose="020B0502020202020204" pitchFamily="34" charset="0"/>
            </a:endParaRPr>
          </a:p>
        </p:txBody>
      </p:sp>
      <p:graphicFrame>
        <p:nvGraphicFramePr>
          <p:cNvPr id="2" name="Tabla 1"/>
          <p:cNvGraphicFramePr>
            <a:graphicFrameLocks noGrp="1"/>
          </p:cNvGraphicFramePr>
          <p:nvPr>
            <p:extLst>
              <p:ext uri="{D42A27DB-BD31-4B8C-83A1-F6EECF244321}">
                <p14:modId xmlns:p14="http://schemas.microsoft.com/office/powerpoint/2010/main" val="767446578"/>
              </p:ext>
            </p:extLst>
          </p:nvPr>
        </p:nvGraphicFramePr>
        <p:xfrm>
          <a:off x="323528" y="1412776"/>
          <a:ext cx="8640959" cy="5112568"/>
        </p:xfrm>
        <a:graphic>
          <a:graphicData uri="http://schemas.openxmlformats.org/drawingml/2006/table">
            <a:tbl>
              <a:tblPr>
                <a:tableStyleId>{22838BEF-8BB2-4498-84A7-C5851F593DF1}</a:tableStyleId>
              </a:tblPr>
              <a:tblGrid>
                <a:gridCol w="1215977">
                  <a:extLst>
                    <a:ext uri="{9D8B030D-6E8A-4147-A177-3AD203B41FA5}">
                      <a16:colId xmlns:a16="http://schemas.microsoft.com/office/drawing/2014/main" val="20000"/>
                    </a:ext>
                  </a:extLst>
                </a:gridCol>
                <a:gridCol w="4095970">
                  <a:extLst>
                    <a:ext uri="{9D8B030D-6E8A-4147-A177-3AD203B41FA5}">
                      <a16:colId xmlns:a16="http://schemas.microsoft.com/office/drawing/2014/main" val="20001"/>
                    </a:ext>
                  </a:extLst>
                </a:gridCol>
                <a:gridCol w="1664506">
                  <a:extLst>
                    <a:ext uri="{9D8B030D-6E8A-4147-A177-3AD203B41FA5}">
                      <a16:colId xmlns:a16="http://schemas.microsoft.com/office/drawing/2014/main" val="20002"/>
                    </a:ext>
                  </a:extLst>
                </a:gridCol>
                <a:gridCol w="1664506">
                  <a:extLst>
                    <a:ext uri="{9D8B030D-6E8A-4147-A177-3AD203B41FA5}">
                      <a16:colId xmlns:a16="http://schemas.microsoft.com/office/drawing/2014/main" val="20003"/>
                    </a:ext>
                  </a:extLst>
                </a:gridCol>
              </a:tblGrid>
              <a:tr h="268747">
                <a:tc>
                  <a:txBody>
                    <a:bodyPr/>
                    <a:lstStyle/>
                    <a:p>
                      <a:pPr algn="l" fontAlgn="t"/>
                      <a:r>
                        <a:rPr lang="es-CO" sz="1800" u="none" strike="noStrike" dirty="0">
                          <a:effectLst/>
                        </a:rPr>
                        <a:t>CAPITULO</a:t>
                      </a:r>
                      <a:endParaRPr lang="es-CO" sz="1800" b="1" i="0" u="none" strike="noStrike" dirty="0">
                        <a:solidFill>
                          <a:srgbClr val="000000"/>
                        </a:solidFill>
                        <a:effectLst/>
                        <a:latin typeface="Century Gothic" panose="020B0502020202020204" pitchFamily="34" charset="0"/>
                      </a:endParaRPr>
                    </a:p>
                  </a:txBody>
                  <a:tcPr marL="9525" marR="9525" marT="9525" marB="0"/>
                </a:tc>
                <a:tc>
                  <a:txBody>
                    <a:bodyPr/>
                    <a:lstStyle/>
                    <a:p>
                      <a:pPr algn="l" fontAlgn="t"/>
                      <a:r>
                        <a:rPr lang="es-CO" sz="1800" u="none" strike="noStrike" dirty="0">
                          <a:effectLst/>
                        </a:rPr>
                        <a:t>DESCRIPCIÓN</a:t>
                      </a:r>
                      <a:endParaRPr lang="es-CO" sz="1800" b="1" i="0" u="none" strike="noStrike" dirty="0">
                        <a:solidFill>
                          <a:srgbClr val="000000"/>
                        </a:solidFill>
                        <a:effectLst/>
                        <a:latin typeface="Century Gothic" panose="020B0502020202020204" pitchFamily="34" charset="0"/>
                      </a:endParaRPr>
                    </a:p>
                  </a:txBody>
                  <a:tcPr marL="9525" marR="9525" marT="9525" marB="0"/>
                </a:tc>
                <a:tc>
                  <a:txBody>
                    <a:bodyPr/>
                    <a:lstStyle/>
                    <a:p>
                      <a:pPr algn="l" fontAlgn="t"/>
                      <a:r>
                        <a:rPr lang="es-CO" sz="1800" u="none" strike="noStrike" dirty="0">
                          <a:effectLst/>
                        </a:rPr>
                        <a:t>VR. PARCIAL</a:t>
                      </a:r>
                      <a:endParaRPr lang="es-CO" sz="1800" b="1" i="0" u="none" strike="noStrike" dirty="0">
                        <a:solidFill>
                          <a:srgbClr val="000000"/>
                        </a:solidFill>
                        <a:effectLst/>
                        <a:latin typeface="Century Gothic" panose="020B0502020202020204" pitchFamily="34" charset="0"/>
                      </a:endParaRPr>
                    </a:p>
                  </a:txBody>
                  <a:tcPr marL="9525" marR="9525" marT="9525" marB="0"/>
                </a:tc>
                <a:tc>
                  <a:txBody>
                    <a:bodyPr/>
                    <a:lstStyle/>
                    <a:p>
                      <a:pPr algn="ctr" fontAlgn="t"/>
                      <a:r>
                        <a:rPr lang="es-CO" sz="1800" u="none" strike="noStrike" dirty="0">
                          <a:effectLst/>
                        </a:rPr>
                        <a:t>VR. TOTAL </a:t>
                      </a:r>
                      <a:endParaRPr lang="es-CO" sz="1800" b="1" i="0" u="none" strike="noStrike" dirty="0">
                        <a:solidFill>
                          <a:srgbClr val="000000"/>
                        </a:solidFill>
                        <a:effectLst/>
                        <a:latin typeface="Century Gothic" panose="020B0502020202020204" pitchFamily="34" charset="0"/>
                      </a:endParaRPr>
                    </a:p>
                  </a:txBody>
                  <a:tcPr marL="9525" marR="9525" marT="9525" marB="0"/>
                </a:tc>
                <a:extLst>
                  <a:ext uri="{0D108BD9-81ED-4DB2-BD59-A6C34878D82A}">
                    <a16:rowId xmlns:a16="http://schemas.microsoft.com/office/drawing/2014/main" val="10000"/>
                  </a:ext>
                </a:extLst>
              </a:tr>
              <a:tr h="268747">
                <a:tc>
                  <a:txBody>
                    <a:bodyPr/>
                    <a:lstStyle/>
                    <a:p>
                      <a:pPr algn="l" fontAlgn="t"/>
                      <a:r>
                        <a:rPr lang="es-CO" sz="1800" u="none" strike="noStrike" dirty="0">
                          <a:effectLst/>
                        </a:rPr>
                        <a:t> </a:t>
                      </a:r>
                      <a:endParaRPr lang="es-CO" sz="1800" b="1" i="0" u="none" strike="noStrike" dirty="0">
                        <a:solidFill>
                          <a:srgbClr val="000000"/>
                        </a:solidFill>
                        <a:effectLst/>
                        <a:latin typeface="Century Gothic" panose="020B0502020202020204" pitchFamily="34" charset="0"/>
                      </a:endParaRPr>
                    </a:p>
                  </a:txBody>
                  <a:tcPr marL="9525" marR="9525" marT="9525" marB="0"/>
                </a:tc>
                <a:tc>
                  <a:txBody>
                    <a:bodyPr/>
                    <a:lstStyle/>
                    <a:p>
                      <a:pPr algn="l" fontAlgn="t"/>
                      <a:r>
                        <a:rPr lang="es-CO" sz="1800" u="none" strike="noStrike" dirty="0">
                          <a:effectLst/>
                        </a:rPr>
                        <a:t> </a:t>
                      </a:r>
                      <a:endParaRPr lang="es-CO" sz="1800" b="1" i="0" u="none" strike="noStrike" dirty="0">
                        <a:solidFill>
                          <a:srgbClr val="000000"/>
                        </a:solidFill>
                        <a:effectLst/>
                        <a:latin typeface="Century Gothic" panose="020B0502020202020204" pitchFamily="34" charset="0"/>
                      </a:endParaRPr>
                    </a:p>
                  </a:txBody>
                  <a:tcPr marL="9525" marR="9525" marT="9525" marB="0"/>
                </a:tc>
                <a:tc>
                  <a:txBody>
                    <a:bodyPr/>
                    <a:lstStyle/>
                    <a:p>
                      <a:pPr algn="l" fontAlgn="t"/>
                      <a:r>
                        <a:rPr lang="es-CO" sz="1800" u="none" strike="noStrike" dirty="0">
                          <a:effectLst/>
                        </a:rPr>
                        <a:t> </a:t>
                      </a:r>
                      <a:endParaRPr lang="es-CO" sz="1800" b="1" i="0" u="none" strike="noStrike" dirty="0">
                        <a:solidFill>
                          <a:srgbClr val="000000"/>
                        </a:solidFill>
                        <a:effectLst/>
                        <a:latin typeface="Century Gothic" panose="020B0502020202020204" pitchFamily="34" charset="0"/>
                      </a:endParaRPr>
                    </a:p>
                  </a:txBody>
                  <a:tcPr marL="9525" marR="9525" marT="9525" marB="0"/>
                </a:tc>
                <a:tc>
                  <a:txBody>
                    <a:bodyPr/>
                    <a:lstStyle/>
                    <a:p>
                      <a:pPr algn="r" fontAlgn="t"/>
                      <a:r>
                        <a:rPr lang="es-CO" sz="1800" u="none" strike="noStrike">
                          <a:effectLst/>
                        </a:rPr>
                        <a:t>14</a:t>
                      </a:r>
                      <a:endParaRPr lang="es-CO" sz="1800" b="1" i="0" u="none" strike="noStrike">
                        <a:solidFill>
                          <a:srgbClr val="000000"/>
                        </a:solidFill>
                        <a:effectLst/>
                        <a:latin typeface="Century Gothic" panose="020B0502020202020204" pitchFamily="34" charset="0"/>
                      </a:endParaRPr>
                    </a:p>
                  </a:txBody>
                  <a:tcPr marL="9525" marR="9525" marT="9525" marB="0"/>
                </a:tc>
                <a:extLst>
                  <a:ext uri="{0D108BD9-81ED-4DB2-BD59-A6C34878D82A}">
                    <a16:rowId xmlns:a16="http://schemas.microsoft.com/office/drawing/2014/main" val="10001"/>
                  </a:ext>
                </a:extLst>
              </a:tr>
              <a:tr h="268747">
                <a:tc>
                  <a:txBody>
                    <a:bodyPr/>
                    <a:lstStyle/>
                    <a:p>
                      <a:pPr algn="ctr" fontAlgn="t"/>
                      <a:r>
                        <a:rPr lang="es-CO" sz="1800" u="none" strike="noStrike">
                          <a:effectLst/>
                        </a:rPr>
                        <a:t>1</a:t>
                      </a:r>
                      <a:endParaRPr lang="es-CO" sz="1800" b="0" i="0" u="none" strike="noStrike">
                        <a:solidFill>
                          <a:srgbClr val="000000"/>
                        </a:solidFill>
                        <a:effectLst/>
                        <a:latin typeface="Century Gothic" panose="020B0502020202020204" pitchFamily="34" charset="0"/>
                      </a:endParaRPr>
                    </a:p>
                  </a:txBody>
                  <a:tcPr marL="9525" marR="9525" marT="9525" marB="0"/>
                </a:tc>
                <a:tc>
                  <a:txBody>
                    <a:bodyPr/>
                    <a:lstStyle/>
                    <a:p>
                      <a:pPr algn="l" fontAlgn="t"/>
                      <a:r>
                        <a:rPr lang="es-CO" sz="1800" u="none" strike="noStrike">
                          <a:effectLst/>
                        </a:rPr>
                        <a:t>PRELIMINARES</a:t>
                      </a:r>
                      <a:endParaRPr lang="es-CO" sz="1800" b="0" i="0" u="none" strike="noStrike">
                        <a:solidFill>
                          <a:srgbClr val="000000"/>
                        </a:solidFill>
                        <a:effectLst/>
                        <a:latin typeface="Century Gothic" panose="020B0502020202020204" pitchFamily="34" charset="0"/>
                      </a:endParaRPr>
                    </a:p>
                  </a:txBody>
                  <a:tcPr marL="9525" marR="9525" marT="9525" marB="0"/>
                </a:tc>
                <a:tc>
                  <a:txBody>
                    <a:bodyPr/>
                    <a:lstStyle/>
                    <a:p>
                      <a:pPr algn="r" fontAlgn="t"/>
                      <a:r>
                        <a:rPr lang="es-CO" sz="1800" u="none" strike="noStrike" dirty="0">
                          <a:effectLst/>
                        </a:rPr>
                        <a:t>1.417.850,00</a:t>
                      </a:r>
                      <a:endParaRPr lang="es-CO" sz="1800" b="0" i="0" u="none" strike="noStrike" dirty="0">
                        <a:solidFill>
                          <a:srgbClr val="000000"/>
                        </a:solidFill>
                        <a:effectLst/>
                        <a:latin typeface="Century Gothic" panose="020B0502020202020204" pitchFamily="34" charset="0"/>
                      </a:endParaRPr>
                    </a:p>
                  </a:txBody>
                  <a:tcPr marL="9525" marR="9525" marT="9525" marB="0"/>
                </a:tc>
                <a:tc>
                  <a:txBody>
                    <a:bodyPr/>
                    <a:lstStyle/>
                    <a:p>
                      <a:pPr algn="r" fontAlgn="t"/>
                      <a:r>
                        <a:rPr lang="es-CO" sz="1800" u="none" strike="noStrike" dirty="0">
                          <a:effectLst/>
                        </a:rPr>
                        <a:t>19.849.900,00</a:t>
                      </a:r>
                      <a:endParaRPr lang="es-CO" sz="1800" b="0" i="0" u="none" strike="noStrike" dirty="0">
                        <a:solidFill>
                          <a:srgbClr val="000000"/>
                        </a:solidFill>
                        <a:effectLst/>
                        <a:latin typeface="Century Gothic" panose="020B0502020202020204" pitchFamily="34" charset="0"/>
                      </a:endParaRPr>
                    </a:p>
                  </a:txBody>
                  <a:tcPr marL="9525" marR="9525" marT="9525" marB="0"/>
                </a:tc>
                <a:extLst>
                  <a:ext uri="{0D108BD9-81ED-4DB2-BD59-A6C34878D82A}">
                    <a16:rowId xmlns:a16="http://schemas.microsoft.com/office/drawing/2014/main" val="10002"/>
                  </a:ext>
                </a:extLst>
              </a:tr>
              <a:tr h="268747">
                <a:tc>
                  <a:txBody>
                    <a:bodyPr/>
                    <a:lstStyle/>
                    <a:p>
                      <a:pPr algn="ctr" fontAlgn="t"/>
                      <a:r>
                        <a:rPr lang="es-CO" sz="1800" u="none" strike="noStrike">
                          <a:effectLst/>
                        </a:rPr>
                        <a:t>2</a:t>
                      </a:r>
                      <a:endParaRPr lang="es-CO" sz="1800" b="0" i="0" u="none" strike="noStrike">
                        <a:solidFill>
                          <a:srgbClr val="000000"/>
                        </a:solidFill>
                        <a:effectLst/>
                        <a:latin typeface="Century Gothic" panose="020B0502020202020204" pitchFamily="34" charset="0"/>
                      </a:endParaRPr>
                    </a:p>
                  </a:txBody>
                  <a:tcPr marL="9525" marR="9525" marT="9525" marB="0"/>
                </a:tc>
                <a:tc>
                  <a:txBody>
                    <a:bodyPr/>
                    <a:lstStyle/>
                    <a:p>
                      <a:pPr algn="l" fontAlgn="t"/>
                      <a:r>
                        <a:rPr lang="es-CO" sz="1800" u="none" strike="noStrike">
                          <a:effectLst/>
                        </a:rPr>
                        <a:t>ESTRUCTURA DE TANQUE</a:t>
                      </a:r>
                      <a:endParaRPr lang="es-CO" sz="1800" b="0" i="0" u="none" strike="noStrike">
                        <a:solidFill>
                          <a:srgbClr val="000000"/>
                        </a:solidFill>
                        <a:effectLst/>
                        <a:latin typeface="Century Gothic" panose="020B0502020202020204" pitchFamily="34" charset="0"/>
                      </a:endParaRPr>
                    </a:p>
                  </a:txBody>
                  <a:tcPr marL="9525" marR="9525" marT="9525" marB="0"/>
                </a:tc>
                <a:tc>
                  <a:txBody>
                    <a:bodyPr/>
                    <a:lstStyle/>
                    <a:p>
                      <a:pPr algn="r" fontAlgn="t"/>
                      <a:r>
                        <a:rPr lang="es-CO" sz="1800" u="none" strike="noStrike">
                          <a:effectLst/>
                        </a:rPr>
                        <a:t>1.156.100,00</a:t>
                      </a:r>
                      <a:endParaRPr lang="es-CO" sz="1800" b="0" i="0" u="none" strike="noStrike">
                        <a:solidFill>
                          <a:srgbClr val="000000"/>
                        </a:solidFill>
                        <a:effectLst/>
                        <a:latin typeface="Century Gothic" panose="020B0502020202020204" pitchFamily="34" charset="0"/>
                      </a:endParaRPr>
                    </a:p>
                  </a:txBody>
                  <a:tcPr marL="9525" marR="9525" marT="9525" marB="0"/>
                </a:tc>
                <a:tc>
                  <a:txBody>
                    <a:bodyPr/>
                    <a:lstStyle/>
                    <a:p>
                      <a:pPr algn="r" fontAlgn="t"/>
                      <a:r>
                        <a:rPr lang="es-CO" sz="1800" u="none" strike="noStrike">
                          <a:effectLst/>
                        </a:rPr>
                        <a:t>16.185.400,00</a:t>
                      </a:r>
                      <a:endParaRPr lang="es-CO" sz="1800" b="0" i="0" u="none" strike="noStrike">
                        <a:solidFill>
                          <a:srgbClr val="000000"/>
                        </a:solidFill>
                        <a:effectLst/>
                        <a:latin typeface="Century Gothic" panose="020B0502020202020204" pitchFamily="34" charset="0"/>
                      </a:endParaRPr>
                    </a:p>
                  </a:txBody>
                  <a:tcPr marL="9525" marR="9525" marT="9525" marB="0"/>
                </a:tc>
                <a:extLst>
                  <a:ext uri="{0D108BD9-81ED-4DB2-BD59-A6C34878D82A}">
                    <a16:rowId xmlns:a16="http://schemas.microsoft.com/office/drawing/2014/main" val="10003"/>
                  </a:ext>
                </a:extLst>
              </a:tr>
              <a:tr h="268747">
                <a:tc>
                  <a:txBody>
                    <a:bodyPr/>
                    <a:lstStyle/>
                    <a:p>
                      <a:pPr algn="ctr" fontAlgn="t"/>
                      <a:r>
                        <a:rPr lang="es-CO" sz="1800" u="none" strike="noStrike">
                          <a:effectLst/>
                        </a:rPr>
                        <a:t>3</a:t>
                      </a:r>
                      <a:endParaRPr lang="es-CO" sz="1800" b="0" i="0" u="none" strike="noStrike">
                        <a:solidFill>
                          <a:srgbClr val="000000"/>
                        </a:solidFill>
                        <a:effectLst/>
                        <a:latin typeface="Century Gothic" panose="020B0502020202020204" pitchFamily="34" charset="0"/>
                      </a:endParaRPr>
                    </a:p>
                  </a:txBody>
                  <a:tcPr marL="9525" marR="9525" marT="9525" marB="0"/>
                </a:tc>
                <a:tc>
                  <a:txBody>
                    <a:bodyPr/>
                    <a:lstStyle/>
                    <a:p>
                      <a:pPr algn="l" fontAlgn="t"/>
                      <a:r>
                        <a:rPr lang="es-CO" sz="1800" u="none" strike="noStrike">
                          <a:effectLst/>
                        </a:rPr>
                        <a:t>CUBIERTA DE VIVERO</a:t>
                      </a:r>
                      <a:endParaRPr lang="es-CO" sz="1800" b="0" i="0" u="none" strike="noStrike">
                        <a:solidFill>
                          <a:srgbClr val="000000"/>
                        </a:solidFill>
                        <a:effectLst/>
                        <a:latin typeface="Century Gothic" panose="020B0502020202020204" pitchFamily="34" charset="0"/>
                      </a:endParaRPr>
                    </a:p>
                  </a:txBody>
                  <a:tcPr marL="9525" marR="9525" marT="9525" marB="0"/>
                </a:tc>
                <a:tc>
                  <a:txBody>
                    <a:bodyPr/>
                    <a:lstStyle/>
                    <a:p>
                      <a:pPr algn="r" fontAlgn="t"/>
                      <a:r>
                        <a:rPr lang="es-CO" sz="1800" u="none" strike="noStrike">
                          <a:effectLst/>
                        </a:rPr>
                        <a:t>2.420.000,00</a:t>
                      </a:r>
                      <a:endParaRPr lang="es-CO" sz="1800" b="0" i="0" u="none" strike="noStrike">
                        <a:solidFill>
                          <a:srgbClr val="000000"/>
                        </a:solidFill>
                        <a:effectLst/>
                        <a:latin typeface="Century Gothic" panose="020B0502020202020204" pitchFamily="34" charset="0"/>
                      </a:endParaRPr>
                    </a:p>
                  </a:txBody>
                  <a:tcPr marL="9525" marR="9525" marT="9525" marB="0"/>
                </a:tc>
                <a:tc>
                  <a:txBody>
                    <a:bodyPr/>
                    <a:lstStyle/>
                    <a:p>
                      <a:pPr algn="r" fontAlgn="t"/>
                      <a:r>
                        <a:rPr lang="es-CO" sz="1800" u="none" strike="noStrike">
                          <a:effectLst/>
                        </a:rPr>
                        <a:t>33.880.000,00</a:t>
                      </a:r>
                      <a:endParaRPr lang="es-CO" sz="1800" b="0" i="0" u="none" strike="noStrike">
                        <a:solidFill>
                          <a:srgbClr val="000000"/>
                        </a:solidFill>
                        <a:effectLst/>
                        <a:latin typeface="Century Gothic" panose="020B0502020202020204" pitchFamily="34" charset="0"/>
                      </a:endParaRPr>
                    </a:p>
                  </a:txBody>
                  <a:tcPr marL="9525" marR="9525" marT="9525" marB="0"/>
                </a:tc>
                <a:extLst>
                  <a:ext uri="{0D108BD9-81ED-4DB2-BD59-A6C34878D82A}">
                    <a16:rowId xmlns:a16="http://schemas.microsoft.com/office/drawing/2014/main" val="10004"/>
                  </a:ext>
                </a:extLst>
              </a:tr>
              <a:tr h="268747">
                <a:tc>
                  <a:txBody>
                    <a:bodyPr/>
                    <a:lstStyle/>
                    <a:p>
                      <a:pPr algn="ctr" fontAlgn="t"/>
                      <a:r>
                        <a:rPr lang="es-CO" sz="1800" u="none" strike="noStrike">
                          <a:effectLst/>
                        </a:rPr>
                        <a:t>4</a:t>
                      </a:r>
                      <a:endParaRPr lang="es-CO" sz="1800" b="0" i="0" u="none" strike="noStrike">
                        <a:solidFill>
                          <a:srgbClr val="000000"/>
                        </a:solidFill>
                        <a:effectLst/>
                        <a:latin typeface="Century Gothic" panose="020B0502020202020204" pitchFamily="34" charset="0"/>
                      </a:endParaRPr>
                    </a:p>
                  </a:txBody>
                  <a:tcPr marL="9525" marR="9525" marT="9525" marB="0"/>
                </a:tc>
                <a:tc>
                  <a:txBody>
                    <a:bodyPr/>
                    <a:lstStyle/>
                    <a:p>
                      <a:pPr algn="l" fontAlgn="t"/>
                      <a:r>
                        <a:rPr lang="es-CO" sz="1800" u="none" strike="noStrike">
                          <a:effectLst/>
                        </a:rPr>
                        <a:t>CERRAMIENTO</a:t>
                      </a:r>
                      <a:endParaRPr lang="es-CO" sz="1800" b="0" i="0" u="none" strike="noStrike">
                        <a:solidFill>
                          <a:srgbClr val="000000"/>
                        </a:solidFill>
                        <a:effectLst/>
                        <a:latin typeface="Century Gothic" panose="020B0502020202020204" pitchFamily="34" charset="0"/>
                      </a:endParaRPr>
                    </a:p>
                  </a:txBody>
                  <a:tcPr marL="9525" marR="9525" marT="9525" marB="0"/>
                </a:tc>
                <a:tc>
                  <a:txBody>
                    <a:bodyPr/>
                    <a:lstStyle/>
                    <a:p>
                      <a:pPr algn="r" fontAlgn="t"/>
                      <a:r>
                        <a:rPr lang="es-CO" sz="1800" u="none" strike="noStrike">
                          <a:effectLst/>
                        </a:rPr>
                        <a:t>3.492.800,00</a:t>
                      </a:r>
                      <a:endParaRPr lang="es-CO" sz="1800" b="0" i="0" u="none" strike="noStrike">
                        <a:solidFill>
                          <a:srgbClr val="000000"/>
                        </a:solidFill>
                        <a:effectLst/>
                        <a:latin typeface="Century Gothic" panose="020B0502020202020204" pitchFamily="34" charset="0"/>
                      </a:endParaRPr>
                    </a:p>
                  </a:txBody>
                  <a:tcPr marL="9525" marR="9525" marT="9525" marB="0"/>
                </a:tc>
                <a:tc>
                  <a:txBody>
                    <a:bodyPr/>
                    <a:lstStyle/>
                    <a:p>
                      <a:pPr algn="r" fontAlgn="t"/>
                      <a:r>
                        <a:rPr lang="es-CO" sz="1800" u="none" strike="noStrike">
                          <a:effectLst/>
                        </a:rPr>
                        <a:t>48.899.200,00</a:t>
                      </a:r>
                      <a:endParaRPr lang="es-CO" sz="1800" b="0" i="0" u="none" strike="noStrike">
                        <a:solidFill>
                          <a:srgbClr val="000000"/>
                        </a:solidFill>
                        <a:effectLst/>
                        <a:latin typeface="Century Gothic" panose="020B0502020202020204" pitchFamily="34" charset="0"/>
                      </a:endParaRPr>
                    </a:p>
                  </a:txBody>
                  <a:tcPr marL="9525" marR="9525" marT="9525" marB="0"/>
                </a:tc>
                <a:extLst>
                  <a:ext uri="{0D108BD9-81ED-4DB2-BD59-A6C34878D82A}">
                    <a16:rowId xmlns:a16="http://schemas.microsoft.com/office/drawing/2014/main" val="10005"/>
                  </a:ext>
                </a:extLst>
              </a:tr>
              <a:tr h="268747">
                <a:tc>
                  <a:txBody>
                    <a:bodyPr/>
                    <a:lstStyle/>
                    <a:p>
                      <a:pPr algn="ctr" fontAlgn="t"/>
                      <a:r>
                        <a:rPr lang="es-CO" sz="1800" u="none" strike="noStrike">
                          <a:effectLst/>
                        </a:rPr>
                        <a:t>5</a:t>
                      </a:r>
                      <a:endParaRPr lang="es-CO" sz="1800" b="0" i="0" u="none" strike="noStrike">
                        <a:solidFill>
                          <a:srgbClr val="000000"/>
                        </a:solidFill>
                        <a:effectLst/>
                        <a:latin typeface="Century Gothic" panose="020B0502020202020204" pitchFamily="34" charset="0"/>
                      </a:endParaRPr>
                    </a:p>
                  </a:txBody>
                  <a:tcPr marL="9525" marR="9525" marT="9525" marB="0"/>
                </a:tc>
                <a:tc>
                  <a:txBody>
                    <a:bodyPr/>
                    <a:lstStyle/>
                    <a:p>
                      <a:pPr algn="l" fontAlgn="t"/>
                      <a:r>
                        <a:rPr lang="es-CO" sz="1800" u="none" strike="noStrike" dirty="0">
                          <a:effectLst/>
                        </a:rPr>
                        <a:t>BODEGA VIVERO</a:t>
                      </a:r>
                      <a:endParaRPr lang="es-CO" sz="1800" b="0" i="0" u="none" strike="noStrike" dirty="0">
                        <a:solidFill>
                          <a:srgbClr val="000000"/>
                        </a:solidFill>
                        <a:effectLst/>
                        <a:latin typeface="Century Gothic" panose="020B0502020202020204" pitchFamily="34" charset="0"/>
                      </a:endParaRPr>
                    </a:p>
                  </a:txBody>
                  <a:tcPr marL="9525" marR="9525" marT="9525" marB="0"/>
                </a:tc>
                <a:tc>
                  <a:txBody>
                    <a:bodyPr/>
                    <a:lstStyle/>
                    <a:p>
                      <a:pPr algn="r" fontAlgn="t"/>
                      <a:r>
                        <a:rPr lang="es-CO" sz="1800" u="none" strike="noStrike">
                          <a:effectLst/>
                        </a:rPr>
                        <a:t>1.524.200,00</a:t>
                      </a:r>
                      <a:endParaRPr lang="es-CO" sz="1800" b="0" i="0" u="none" strike="noStrike">
                        <a:solidFill>
                          <a:srgbClr val="000000"/>
                        </a:solidFill>
                        <a:effectLst/>
                        <a:latin typeface="Century Gothic" panose="020B0502020202020204" pitchFamily="34" charset="0"/>
                      </a:endParaRPr>
                    </a:p>
                  </a:txBody>
                  <a:tcPr marL="9525" marR="9525" marT="9525" marB="0"/>
                </a:tc>
                <a:tc>
                  <a:txBody>
                    <a:bodyPr/>
                    <a:lstStyle/>
                    <a:p>
                      <a:pPr algn="r" fontAlgn="t"/>
                      <a:r>
                        <a:rPr lang="es-CO" sz="1800" u="none" strike="noStrike">
                          <a:effectLst/>
                        </a:rPr>
                        <a:t>21.338.800,00</a:t>
                      </a:r>
                      <a:endParaRPr lang="es-CO" sz="1800" b="0" i="0" u="none" strike="noStrike">
                        <a:solidFill>
                          <a:srgbClr val="000000"/>
                        </a:solidFill>
                        <a:effectLst/>
                        <a:latin typeface="Century Gothic" panose="020B0502020202020204" pitchFamily="34" charset="0"/>
                      </a:endParaRPr>
                    </a:p>
                  </a:txBody>
                  <a:tcPr marL="9525" marR="9525" marT="9525" marB="0"/>
                </a:tc>
                <a:extLst>
                  <a:ext uri="{0D108BD9-81ED-4DB2-BD59-A6C34878D82A}">
                    <a16:rowId xmlns:a16="http://schemas.microsoft.com/office/drawing/2014/main" val="10006"/>
                  </a:ext>
                </a:extLst>
              </a:tr>
              <a:tr h="268747">
                <a:tc>
                  <a:txBody>
                    <a:bodyPr/>
                    <a:lstStyle/>
                    <a:p>
                      <a:pPr algn="ctr" fontAlgn="t"/>
                      <a:r>
                        <a:rPr lang="es-CO" sz="1800" u="none" strike="noStrike">
                          <a:effectLst/>
                        </a:rPr>
                        <a:t>6</a:t>
                      </a:r>
                      <a:endParaRPr lang="es-CO" sz="1800" b="0" i="0" u="none" strike="noStrike">
                        <a:solidFill>
                          <a:srgbClr val="000000"/>
                        </a:solidFill>
                        <a:effectLst/>
                        <a:latin typeface="Century Gothic" panose="020B0502020202020204" pitchFamily="34" charset="0"/>
                      </a:endParaRPr>
                    </a:p>
                  </a:txBody>
                  <a:tcPr marL="9525" marR="9525" marT="9525" marB="0"/>
                </a:tc>
                <a:tc>
                  <a:txBody>
                    <a:bodyPr/>
                    <a:lstStyle/>
                    <a:p>
                      <a:pPr algn="l" fontAlgn="t"/>
                      <a:r>
                        <a:rPr lang="es-CO" sz="1800" u="none" strike="noStrike">
                          <a:effectLst/>
                        </a:rPr>
                        <a:t>ESTRUCTURA PARA SIEMBRA</a:t>
                      </a:r>
                      <a:endParaRPr lang="es-CO" sz="1800" b="0" i="0" u="none" strike="noStrike">
                        <a:solidFill>
                          <a:srgbClr val="000000"/>
                        </a:solidFill>
                        <a:effectLst/>
                        <a:latin typeface="Century Gothic" panose="020B0502020202020204" pitchFamily="34" charset="0"/>
                      </a:endParaRPr>
                    </a:p>
                  </a:txBody>
                  <a:tcPr marL="9525" marR="9525" marT="9525" marB="0"/>
                </a:tc>
                <a:tc>
                  <a:txBody>
                    <a:bodyPr/>
                    <a:lstStyle/>
                    <a:p>
                      <a:pPr algn="r" fontAlgn="t"/>
                      <a:r>
                        <a:rPr lang="es-CO" sz="1800" u="none" strike="noStrike">
                          <a:effectLst/>
                        </a:rPr>
                        <a:t>3.105.138,00</a:t>
                      </a:r>
                      <a:endParaRPr lang="es-CO" sz="1800" b="0" i="0" u="none" strike="noStrike">
                        <a:solidFill>
                          <a:srgbClr val="000000"/>
                        </a:solidFill>
                        <a:effectLst/>
                        <a:latin typeface="Century Gothic" panose="020B0502020202020204" pitchFamily="34" charset="0"/>
                      </a:endParaRPr>
                    </a:p>
                  </a:txBody>
                  <a:tcPr marL="9525" marR="9525" marT="9525" marB="0"/>
                </a:tc>
                <a:tc>
                  <a:txBody>
                    <a:bodyPr/>
                    <a:lstStyle/>
                    <a:p>
                      <a:pPr algn="r" fontAlgn="t"/>
                      <a:r>
                        <a:rPr lang="es-CO" sz="1800" u="none" strike="noStrike">
                          <a:effectLst/>
                        </a:rPr>
                        <a:t>43.471.932,00</a:t>
                      </a:r>
                      <a:endParaRPr lang="es-CO" sz="1800" b="0" i="0" u="none" strike="noStrike">
                        <a:solidFill>
                          <a:srgbClr val="000000"/>
                        </a:solidFill>
                        <a:effectLst/>
                        <a:latin typeface="Century Gothic" panose="020B0502020202020204" pitchFamily="34" charset="0"/>
                      </a:endParaRPr>
                    </a:p>
                  </a:txBody>
                  <a:tcPr marL="9525" marR="9525" marT="9525" marB="0"/>
                </a:tc>
                <a:extLst>
                  <a:ext uri="{0D108BD9-81ED-4DB2-BD59-A6C34878D82A}">
                    <a16:rowId xmlns:a16="http://schemas.microsoft.com/office/drawing/2014/main" val="10007"/>
                  </a:ext>
                </a:extLst>
              </a:tr>
              <a:tr h="268747">
                <a:tc>
                  <a:txBody>
                    <a:bodyPr/>
                    <a:lstStyle/>
                    <a:p>
                      <a:pPr algn="ctr" fontAlgn="t"/>
                      <a:r>
                        <a:rPr lang="es-CO" sz="1800" u="none" strike="noStrike">
                          <a:effectLst/>
                        </a:rPr>
                        <a:t>7</a:t>
                      </a:r>
                      <a:endParaRPr lang="es-CO" sz="1800" b="0" i="0" u="none" strike="noStrike">
                        <a:solidFill>
                          <a:srgbClr val="000000"/>
                        </a:solidFill>
                        <a:effectLst/>
                        <a:latin typeface="Century Gothic" panose="020B0502020202020204" pitchFamily="34" charset="0"/>
                      </a:endParaRPr>
                    </a:p>
                  </a:txBody>
                  <a:tcPr marL="9525" marR="9525" marT="9525" marB="0"/>
                </a:tc>
                <a:tc>
                  <a:txBody>
                    <a:bodyPr/>
                    <a:lstStyle/>
                    <a:p>
                      <a:pPr algn="l" fontAlgn="t"/>
                      <a:r>
                        <a:rPr lang="es-CO" sz="1800" u="none" strike="noStrike">
                          <a:effectLst/>
                        </a:rPr>
                        <a:t>SISTEMA DE RIEGO</a:t>
                      </a:r>
                      <a:endParaRPr lang="es-CO" sz="1800" b="0" i="0" u="none" strike="noStrike">
                        <a:solidFill>
                          <a:srgbClr val="000000"/>
                        </a:solidFill>
                        <a:effectLst/>
                        <a:latin typeface="Century Gothic" panose="020B0502020202020204" pitchFamily="34" charset="0"/>
                      </a:endParaRPr>
                    </a:p>
                  </a:txBody>
                  <a:tcPr marL="9525" marR="9525" marT="9525" marB="0"/>
                </a:tc>
                <a:tc>
                  <a:txBody>
                    <a:bodyPr/>
                    <a:lstStyle/>
                    <a:p>
                      <a:pPr algn="r" fontAlgn="t"/>
                      <a:r>
                        <a:rPr lang="es-CO" sz="1800" u="none" strike="noStrike">
                          <a:effectLst/>
                        </a:rPr>
                        <a:t>1.463.912,00</a:t>
                      </a:r>
                      <a:endParaRPr lang="es-CO" sz="1800" b="0" i="0" u="none" strike="noStrike">
                        <a:solidFill>
                          <a:srgbClr val="000000"/>
                        </a:solidFill>
                        <a:effectLst/>
                        <a:latin typeface="Century Gothic" panose="020B0502020202020204" pitchFamily="34" charset="0"/>
                      </a:endParaRPr>
                    </a:p>
                  </a:txBody>
                  <a:tcPr marL="9525" marR="9525" marT="9525" marB="0"/>
                </a:tc>
                <a:tc>
                  <a:txBody>
                    <a:bodyPr/>
                    <a:lstStyle/>
                    <a:p>
                      <a:pPr algn="r" fontAlgn="t"/>
                      <a:r>
                        <a:rPr lang="es-CO" sz="1800" u="none" strike="noStrike">
                          <a:effectLst/>
                        </a:rPr>
                        <a:t>20.494.768,00</a:t>
                      </a:r>
                      <a:endParaRPr lang="es-CO" sz="1800" b="0" i="0" u="none" strike="noStrike">
                        <a:solidFill>
                          <a:srgbClr val="000000"/>
                        </a:solidFill>
                        <a:effectLst/>
                        <a:latin typeface="Century Gothic" panose="020B0502020202020204" pitchFamily="34" charset="0"/>
                      </a:endParaRPr>
                    </a:p>
                  </a:txBody>
                  <a:tcPr marL="9525" marR="9525" marT="9525" marB="0"/>
                </a:tc>
                <a:extLst>
                  <a:ext uri="{0D108BD9-81ED-4DB2-BD59-A6C34878D82A}">
                    <a16:rowId xmlns:a16="http://schemas.microsoft.com/office/drawing/2014/main" val="10008"/>
                  </a:ext>
                </a:extLst>
              </a:tr>
              <a:tr h="268747">
                <a:tc>
                  <a:txBody>
                    <a:bodyPr/>
                    <a:lstStyle/>
                    <a:p>
                      <a:pPr algn="l" fontAlgn="t"/>
                      <a:endParaRPr lang="es-CO" sz="1800" b="0" i="0" u="none" strike="noStrike">
                        <a:solidFill>
                          <a:srgbClr val="000000"/>
                        </a:solidFill>
                        <a:effectLst/>
                        <a:latin typeface="Century Gothic" panose="020B0502020202020204" pitchFamily="34" charset="0"/>
                      </a:endParaRPr>
                    </a:p>
                  </a:txBody>
                  <a:tcPr marL="9525" marR="9525" marT="9525" marB="0"/>
                </a:tc>
                <a:tc>
                  <a:txBody>
                    <a:bodyPr/>
                    <a:lstStyle/>
                    <a:p>
                      <a:pPr algn="l" fontAlgn="t"/>
                      <a:endParaRPr lang="es-CO" sz="1800" b="0" i="0" u="none" strike="noStrike">
                        <a:solidFill>
                          <a:srgbClr val="000000"/>
                        </a:solidFill>
                        <a:effectLst/>
                        <a:latin typeface="Century Gothic" panose="020B0502020202020204" pitchFamily="34" charset="0"/>
                      </a:endParaRPr>
                    </a:p>
                  </a:txBody>
                  <a:tcPr marL="9525" marR="9525" marT="9525" marB="0"/>
                </a:tc>
                <a:tc>
                  <a:txBody>
                    <a:bodyPr/>
                    <a:lstStyle/>
                    <a:p>
                      <a:pPr algn="l" fontAlgn="t"/>
                      <a:r>
                        <a:rPr lang="es-CO" sz="1800" u="none" strike="noStrike">
                          <a:effectLst/>
                        </a:rPr>
                        <a:t> </a:t>
                      </a:r>
                      <a:endParaRPr lang="es-CO" sz="1800" b="0" i="0" u="none" strike="noStrike">
                        <a:solidFill>
                          <a:srgbClr val="000000"/>
                        </a:solidFill>
                        <a:effectLst/>
                        <a:latin typeface="Century Gothic" panose="020B0502020202020204" pitchFamily="34" charset="0"/>
                      </a:endParaRPr>
                    </a:p>
                  </a:txBody>
                  <a:tcPr marL="9525" marR="9525" marT="9525" marB="0"/>
                </a:tc>
                <a:tc>
                  <a:txBody>
                    <a:bodyPr/>
                    <a:lstStyle/>
                    <a:p>
                      <a:pPr algn="l" fontAlgn="t"/>
                      <a:endParaRPr lang="es-CO" sz="1800" b="0" i="0" u="none" strike="noStrike">
                        <a:solidFill>
                          <a:srgbClr val="000000"/>
                        </a:solidFill>
                        <a:effectLst/>
                        <a:latin typeface="Century Gothic" panose="020B0502020202020204" pitchFamily="34" charset="0"/>
                      </a:endParaRPr>
                    </a:p>
                  </a:txBody>
                  <a:tcPr marL="9525" marR="9525" marT="9525" marB="0"/>
                </a:tc>
                <a:extLst>
                  <a:ext uri="{0D108BD9-81ED-4DB2-BD59-A6C34878D82A}">
                    <a16:rowId xmlns:a16="http://schemas.microsoft.com/office/drawing/2014/main" val="10009"/>
                  </a:ext>
                </a:extLst>
              </a:tr>
              <a:tr h="257894">
                <a:tc>
                  <a:txBody>
                    <a:bodyPr/>
                    <a:lstStyle/>
                    <a:p>
                      <a:pPr algn="l" fontAlgn="b"/>
                      <a:endParaRPr lang="es-CO" sz="1800" b="0" i="0" u="none" strike="noStrike">
                        <a:effectLst/>
                        <a:latin typeface="Century Gothic" panose="020B0502020202020204" pitchFamily="34" charset="0"/>
                      </a:endParaRPr>
                    </a:p>
                  </a:txBody>
                  <a:tcPr marL="9525" marR="9525" marT="9525" marB="0" anchor="b"/>
                </a:tc>
                <a:tc>
                  <a:txBody>
                    <a:bodyPr/>
                    <a:lstStyle/>
                    <a:p>
                      <a:pPr algn="ctr" fontAlgn="t"/>
                      <a:r>
                        <a:rPr lang="es-CO" sz="1800" u="none" strike="noStrike" dirty="0">
                          <a:effectLst/>
                        </a:rPr>
                        <a:t>Costo Directo</a:t>
                      </a:r>
                      <a:endParaRPr lang="es-CO" sz="1800" b="0" i="0" u="none" strike="noStrike" dirty="0">
                        <a:solidFill>
                          <a:srgbClr val="000000"/>
                        </a:solidFill>
                        <a:effectLst/>
                        <a:latin typeface="Century Gothic" panose="020B0502020202020204" pitchFamily="34" charset="0"/>
                      </a:endParaRPr>
                    </a:p>
                  </a:txBody>
                  <a:tcPr marL="9525" marR="9525" marT="9525" marB="0"/>
                </a:tc>
                <a:tc>
                  <a:txBody>
                    <a:bodyPr/>
                    <a:lstStyle/>
                    <a:p>
                      <a:pPr algn="r" fontAlgn="t"/>
                      <a:r>
                        <a:rPr lang="es-CO" sz="1800" u="none" strike="noStrike">
                          <a:effectLst/>
                        </a:rPr>
                        <a:t>14.580.000,00</a:t>
                      </a:r>
                      <a:endParaRPr lang="es-CO" sz="1800" b="0" i="0" u="none" strike="noStrike">
                        <a:solidFill>
                          <a:srgbClr val="000000"/>
                        </a:solidFill>
                        <a:effectLst/>
                        <a:latin typeface="Century Gothic" panose="020B0502020202020204" pitchFamily="34" charset="0"/>
                      </a:endParaRPr>
                    </a:p>
                  </a:txBody>
                  <a:tcPr marL="9525" marR="9525" marT="9525" marB="0"/>
                </a:tc>
                <a:tc>
                  <a:txBody>
                    <a:bodyPr/>
                    <a:lstStyle/>
                    <a:p>
                      <a:pPr algn="r" fontAlgn="t"/>
                      <a:r>
                        <a:rPr lang="es-CO" sz="1800" u="none" strike="noStrike">
                          <a:effectLst/>
                        </a:rPr>
                        <a:t>204.120.000,00</a:t>
                      </a:r>
                      <a:endParaRPr lang="es-CO" sz="1800" b="0" i="0" u="none" strike="noStrike">
                        <a:solidFill>
                          <a:srgbClr val="000000"/>
                        </a:solidFill>
                        <a:effectLst/>
                        <a:latin typeface="Century Gothic" panose="020B0502020202020204" pitchFamily="34" charset="0"/>
                      </a:endParaRPr>
                    </a:p>
                  </a:txBody>
                  <a:tcPr marL="9525" marR="9525" marT="9525" marB="0"/>
                </a:tc>
                <a:extLst>
                  <a:ext uri="{0D108BD9-81ED-4DB2-BD59-A6C34878D82A}">
                    <a16:rowId xmlns:a16="http://schemas.microsoft.com/office/drawing/2014/main" val="10010"/>
                  </a:ext>
                </a:extLst>
              </a:tr>
              <a:tr h="268747">
                <a:tc>
                  <a:txBody>
                    <a:bodyPr/>
                    <a:lstStyle/>
                    <a:p>
                      <a:pPr algn="l" fontAlgn="b"/>
                      <a:endParaRPr lang="es-CO" sz="1800" b="0" i="0" u="none" strike="noStrike">
                        <a:effectLst/>
                        <a:latin typeface="Century Gothic" panose="020B0502020202020204" pitchFamily="34" charset="0"/>
                      </a:endParaRPr>
                    </a:p>
                  </a:txBody>
                  <a:tcPr marL="9525" marR="9525" marT="9525" marB="0" anchor="b"/>
                </a:tc>
                <a:tc>
                  <a:txBody>
                    <a:bodyPr/>
                    <a:lstStyle/>
                    <a:p>
                      <a:pPr algn="l" fontAlgn="t"/>
                      <a:r>
                        <a:rPr lang="es-CO" sz="1800" u="none" strike="noStrike" dirty="0">
                          <a:effectLst/>
                        </a:rPr>
                        <a:t>Administración            20,00%</a:t>
                      </a:r>
                      <a:endParaRPr lang="es-CO" sz="1800" b="0" i="0" u="none" strike="noStrike" dirty="0">
                        <a:solidFill>
                          <a:srgbClr val="000000"/>
                        </a:solidFill>
                        <a:effectLst/>
                        <a:latin typeface="Century Gothic" panose="020B0502020202020204" pitchFamily="34" charset="0"/>
                      </a:endParaRPr>
                    </a:p>
                  </a:txBody>
                  <a:tcPr marL="9525" marR="9525" marT="9525" marB="0"/>
                </a:tc>
                <a:tc>
                  <a:txBody>
                    <a:bodyPr/>
                    <a:lstStyle/>
                    <a:p>
                      <a:pPr algn="r" fontAlgn="t"/>
                      <a:r>
                        <a:rPr lang="es-CO" sz="1800" u="none" strike="noStrike">
                          <a:effectLst/>
                        </a:rPr>
                        <a:t>2.916.000,00</a:t>
                      </a:r>
                      <a:endParaRPr lang="es-CO" sz="1800" b="0" i="0" u="none" strike="noStrike">
                        <a:solidFill>
                          <a:srgbClr val="000000"/>
                        </a:solidFill>
                        <a:effectLst/>
                        <a:latin typeface="Century Gothic" panose="020B0502020202020204" pitchFamily="34" charset="0"/>
                      </a:endParaRPr>
                    </a:p>
                  </a:txBody>
                  <a:tcPr marL="9525" marR="9525" marT="9525" marB="0"/>
                </a:tc>
                <a:tc>
                  <a:txBody>
                    <a:bodyPr/>
                    <a:lstStyle/>
                    <a:p>
                      <a:pPr algn="r" fontAlgn="t"/>
                      <a:r>
                        <a:rPr lang="es-CO" sz="1800" u="none" strike="noStrike">
                          <a:effectLst/>
                        </a:rPr>
                        <a:t>40.824.000,00</a:t>
                      </a:r>
                      <a:endParaRPr lang="es-CO" sz="1800" b="0" i="0" u="none" strike="noStrike">
                        <a:solidFill>
                          <a:srgbClr val="000000"/>
                        </a:solidFill>
                        <a:effectLst/>
                        <a:latin typeface="Century Gothic" panose="020B0502020202020204" pitchFamily="34" charset="0"/>
                      </a:endParaRPr>
                    </a:p>
                  </a:txBody>
                  <a:tcPr marL="9525" marR="9525" marT="9525" marB="0"/>
                </a:tc>
                <a:extLst>
                  <a:ext uri="{0D108BD9-81ED-4DB2-BD59-A6C34878D82A}">
                    <a16:rowId xmlns:a16="http://schemas.microsoft.com/office/drawing/2014/main" val="10011"/>
                  </a:ext>
                </a:extLst>
              </a:tr>
              <a:tr h="268747">
                <a:tc>
                  <a:txBody>
                    <a:bodyPr/>
                    <a:lstStyle/>
                    <a:p>
                      <a:pPr algn="l" fontAlgn="b"/>
                      <a:endParaRPr lang="es-CO" sz="1800" b="0" i="0" u="none" strike="noStrike">
                        <a:effectLst/>
                        <a:latin typeface="Century Gothic" panose="020B0502020202020204" pitchFamily="34" charset="0"/>
                      </a:endParaRPr>
                    </a:p>
                  </a:txBody>
                  <a:tcPr marL="9525" marR="9525" marT="9525" marB="0" anchor="b"/>
                </a:tc>
                <a:tc>
                  <a:txBody>
                    <a:bodyPr/>
                    <a:lstStyle/>
                    <a:p>
                      <a:pPr algn="l" fontAlgn="t"/>
                      <a:r>
                        <a:rPr lang="es-CO" sz="1800" u="none" strike="noStrike">
                          <a:effectLst/>
                        </a:rPr>
                        <a:t>Imprevistos                     5,00%</a:t>
                      </a:r>
                      <a:endParaRPr lang="es-CO" sz="1800" b="0" i="0" u="none" strike="noStrike">
                        <a:solidFill>
                          <a:srgbClr val="000000"/>
                        </a:solidFill>
                        <a:effectLst/>
                        <a:latin typeface="Century Gothic" panose="020B0502020202020204" pitchFamily="34" charset="0"/>
                      </a:endParaRPr>
                    </a:p>
                  </a:txBody>
                  <a:tcPr marL="9525" marR="9525" marT="9525" marB="0"/>
                </a:tc>
                <a:tc>
                  <a:txBody>
                    <a:bodyPr/>
                    <a:lstStyle/>
                    <a:p>
                      <a:pPr algn="r" fontAlgn="t"/>
                      <a:r>
                        <a:rPr lang="es-CO" sz="1800" u="none" strike="noStrike">
                          <a:effectLst/>
                        </a:rPr>
                        <a:t>729.000,00</a:t>
                      </a:r>
                      <a:endParaRPr lang="es-CO" sz="1800" b="0" i="0" u="none" strike="noStrike">
                        <a:solidFill>
                          <a:srgbClr val="000000"/>
                        </a:solidFill>
                        <a:effectLst/>
                        <a:latin typeface="Century Gothic" panose="020B0502020202020204" pitchFamily="34" charset="0"/>
                      </a:endParaRPr>
                    </a:p>
                  </a:txBody>
                  <a:tcPr marL="9525" marR="9525" marT="9525" marB="0"/>
                </a:tc>
                <a:tc>
                  <a:txBody>
                    <a:bodyPr/>
                    <a:lstStyle/>
                    <a:p>
                      <a:pPr algn="r" fontAlgn="t"/>
                      <a:r>
                        <a:rPr lang="es-CO" sz="1800" u="none" strike="noStrike">
                          <a:effectLst/>
                        </a:rPr>
                        <a:t>10.206.000,00</a:t>
                      </a:r>
                      <a:endParaRPr lang="es-CO" sz="1800" b="0" i="0" u="none" strike="noStrike">
                        <a:solidFill>
                          <a:srgbClr val="000000"/>
                        </a:solidFill>
                        <a:effectLst/>
                        <a:latin typeface="Century Gothic" panose="020B0502020202020204" pitchFamily="34" charset="0"/>
                      </a:endParaRPr>
                    </a:p>
                  </a:txBody>
                  <a:tcPr marL="9525" marR="9525" marT="9525" marB="0"/>
                </a:tc>
                <a:extLst>
                  <a:ext uri="{0D108BD9-81ED-4DB2-BD59-A6C34878D82A}">
                    <a16:rowId xmlns:a16="http://schemas.microsoft.com/office/drawing/2014/main" val="10012"/>
                  </a:ext>
                </a:extLst>
              </a:tr>
              <a:tr h="268747">
                <a:tc>
                  <a:txBody>
                    <a:bodyPr/>
                    <a:lstStyle/>
                    <a:p>
                      <a:pPr algn="l" fontAlgn="b"/>
                      <a:endParaRPr lang="es-CO" sz="1800" b="0" i="0" u="none" strike="noStrike">
                        <a:effectLst/>
                        <a:latin typeface="Century Gothic" panose="020B0502020202020204" pitchFamily="34" charset="0"/>
                      </a:endParaRPr>
                    </a:p>
                  </a:txBody>
                  <a:tcPr marL="9525" marR="9525" marT="9525" marB="0" anchor="b"/>
                </a:tc>
                <a:tc>
                  <a:txBody>
                    <a:bodyPr/>
                    <a:lstStyle/>
                    <a:p>
                      <a:pPr algn="l" fontAlgn="t"/>
                      <a:r>
                        <a:rPr lang="es-CO" sz="1800" u="none" strike="noStrike">
                          <a:effectLst/>
                        </a:rPr>
                        <a:t>Utilidad                        5,00%</a:t>
                      </a:r>
                      <a:endParaRPr lang="es-CO" sz="1800" b="0" i="0" u="none" strike="noStrike">
                        <a:solidFill>
                          <a:srgbClr val="000000"/>
                        </a:solidFill>
                        <a:effectLst/>
                        <a:latin typeface="Century Gothic" panose="020B0502020202020204" pitchFamily="34" charset="0"/>
                      </a:endParaRPr>
                    </a:p>
                  </a:txBody>
                  <a:tcPr marL="9525" marR="9525" marT="9525" marB="0"/>
                </a:tc>
                <a:tc>
                  <a:txBody>
                    <a:bodyPr/>
                    <a:lstStyle/>
                    <a:p>
                      <a:pPr algn="r" fontAlgn="t"/>
                      <a:r>
                        <a:rPr lang="es-CO" sz="1800" u="none" strike="noStrike">
                          <a:effectLst/>
                        </a:rPr>
                        <a:t>729.000,00</a:t>
                      </a:r>
                      <a:endParaRPr lang="es-CO" sz="1800" b="0" i="0" u="none" strike="noStrike">
                        <a:solidFill>
                          <a:srgbClr val="000000"/>
                        </a:solidFill>
                        <a:effectLst/>
                        <a:latin typeface="Century Gothic" panose="020B0502020202020204" pitchFamily="34" charset="0"/>
                      </a:endParaRPr>
                    </a:p>
                  </a:txBody>
                  <a:tcPr marL="9525" marR="9525" marT="9525" marB="0"/>
                </a:tc>
                <a:tc>
                  <a:txBody>
                    <a:bodyPr/>
                    <a:lstStyle/>
                    <a:p>
                      <a:pPr algn="r" fontAlgn="t"/>
                      <a:r>
                        <a:rPr lang="es-CO" sz="1800" u="none" strike="noStrike">
                          <a:effectLst/>
                        </a:rPr>
                        <a:t>10.206.000,00</a:t>
                      </a:r>
                      <a:endParaRPr lang="es-CO" sz="1800" b="0" i="0" u="none" strike="noStrike">
                        <a:solidFill>
                          <a:srgbClr val="000000"/>
                        </a:solidFill>
                        <a:effectLst/>
                        <a:latin typeface="Century Gothic" panose="020B0502020202020204" pitchFamily="34" charset="0"/>
                      </a:endParaRPr>
                    </a:p>
                  </a:txBody>
                  <a:tcPr marL="9525" marR="9525" marT="9525" marB="0"/>
                </a:tc>
                <a:extLst>
                  <a:ext uri="{0D108BD9-81ED-4DB2-BD59-A6C34878D82A}">
                    <a16:rowId xmlns:a16="http://schemas.microsoft.com/office/drawing/2014/main" val="10013"/>
                  </a:ext>
                </a:extLst>
              </a:tr>
              <a:tr h="268747">
                <a:tc>
                  <a:txBody>
                    <a:bodyPr/>
                    <a:lstStyle/>
                    <a:p>
                      <a:pPr algn="l" fontAlgn="b"/>
                      <a:endParaRPr lang="es-CO" sz="1800" b="0" i="0" u="none" strike="noStrike">
                        <a:effectLst/>
                        <a:latin typeface="Century Gothic" panose="020B0502020202020204" pitchFamily="34" charset="0"/>
                      </a:endParaRPr>
                    </a:p>
                  </a:txBody>
                  <a:tcPr marL="9525" marR="9525" marT="9525" marB="0" anchor="b"/>
                </a:tc>
                <a:tc>
                  <a:txBody>
                    <a:bodyPr/>
                    <a:lstStyle/>
                    <a:p>
                      <a:pPr algn="l" fontAlgn="t"/>
                      <a:r>
                        <a:rPr lang="es-CO" sz="1800" u="none" strike="noStrike">
                          <a:effectLst/>
                        </a:rPr>
                        <a:t>Iva (19% sobre la Utilidad)</a:t>
                      </a:r>
                      <a:endParaRPr lang="es-CO" sz="1800" b="0" i="0" u="none" strike="noStrike">
                        <a:solidFill>
                          <a:srgbClr val="000000"/>
                        </a:solidFill>
                        <a:effectLst/>
                        <a:latin typeface="Century Gothic" panose="020B0502020202020204" pitchFamily="34" charset="0"/>
                      </a:endParaRPr>
                    </a:p>
                  </a:txBody>
                  <a:tcPr marL="9525" marR="9525" marT="9525" marB="0"/>
                </a:tc>
                <a:tc>
                  <a:txBody>
                    <a:bodyPr/>
                    <a:lstStyle/>
                    <a:p>
                      <a:pPr algn="r" fontAlgn="t"/>
                      <a:r>
                        <a:rPr lang="es-CO" sz="1800" u="none" strike="noStrike">
                          <a:effectLst/>
                        </a:rPr>
                        <a:t>138.510,00</a:t>
                      </a:r>
                      <a:endParaRPr lang="es-CO" sz="1800" b="0" i="0" u="none" strike="noStrike">
                        <a:solidFill>
                          <a:srgbClr val="000000"/>
                        </a:solidFill>
                        <a:effectLst/>
                        <a:latin typeface="Century Gothic" panose="020B0502020202020204" pitchFamily="34" charset="0"/>
                      </a:endParaRPr>
                    </a:p>
                  </a:txBody>
                  <a:tcPr marL="9525" marR="9525" marT="9525" marB="0"/>
                </a:tc>
                <a:tc>
                  <a:txBody>
                    <a:bodyPr/>
                    <a:lstStyle/>
                    <a:p>
                      <a:pPr algn="r" fontAlgn="t"/>
                      <a:r>
                        <a:rPr lang="es-CO" sz="1800" u="none" strike="noStrike">
                          <a:effectLst/>
                        </a:rPr>
                        <a:t>1.939.140,00</a:t>
                      </a:r>
                      <a:endParaRPr lang="es-CO" sz="1800" b="0" i="0" u="none" strike="noStrike">
                        <a:solidFill>
                          <a:srgbClr val="000000"/>
                        </a:solidFill>
                        <a:effectLst/>
                        <a:latin typeface="Century Gothic" panose="020B0502020202020204" pitchFamily="34" charset="0"/>
                      </a:endParaRPr>
                    </a:p>
                  </a:txBody>
                  <a:tcPr marL="9525" marR="9525" marT="9525" marB="0"/>
                </a:tc>
                <a:extLst>
                  <a:ext uri="{0D108BD9-81ED-4DB2-BD59-A6C34878D82A}">
                    <a16:rowId xmlns:a16="http://schemas.microsoft.com/office/drawing/2014/main" val="10014"/>
                  </a:ext>
                </a:extLst>
              </a:tr>
              <a:tr h="278829">
                <a:tc>
                  <a:txBody>
                    <a:bodyPr/>
                    <a:lstStyle/>
                    <a:p>
                      <a:pPr algn="l" fontAlgn="b"/>
                      <a:endParaRPr lang="es-CO" sz="1800" b="0" i="0" u="none" strike="noStrike">
                        <a:effectLst/>
                        <a:latin typeface="Century Gothic" panose="020B0502020202020204" pitchFamily="34" charset="0"/>
                      </a:endParaRPr>
                    </a:p>
                  </a:txBody>
                  <a:tcPr marL="9525" marR="9525" marT="9525" marB="0" anchor="b"/>
                </a:tc>
                <a:tc>
                  <a:txBody>
                    <a:bodyPr/>
                    <a:lstStyle/>
                    <a:p>
                      <a:pPr algn="ctr" fontAlgn="b"/>
                      <a:r>
                        <a:rPr lang="es-CO" sz="1800" u="none" strike="noStrike">
                          <a:effectLst/>
                        </a:rPr>
                        <a:t> COSTO POR VIVERO</a:t>
                      </a:r>
                      <a:endParaRPr lang="es-CO" sz="1800" b="1" i="0" u="none" strike="noStrike">
                        <a:solidFill>
                          <a:srgbClr val="000000"/>
                        </a:solidFill>
                        <a:effectLst/>
                        <a:latin typeface="Century Gothic" panose="020B0502020202020204" pitchFamily="34" charset="0"/>
                      </a:endParaRPr>
                    </a:p>
                  </a:txBody>
                  <a:tcPr marL="9525" marR="9525" marT="9525" marB="0" anchor="b"/>
                </a:tc>
                <a:tc>
                  <a:txBody>
                    <a:bodyPr/>
                    <a:lstStyle/>
                    <a:p>
                      <a:pPr algn="r" fontAlgn="t"/>
                      <a:r>
                        <a:rPr lang="es-CO" sz="1800" u="none" strike="noStrike">
                          <a:effectLst/>
                        </a:rPr>
                        <a:t>19.092.510,00</a:t>
                      </a:r>
                      <a:endParaRPr lang="es-CO" sz="1800" b="0" i="0" u="none" strike="noStrike">
                        <a:solidFill>
                          <a:srgbClr val="000000"/>
                        </a:solidFill>
                        <a:effectLst/>
                        <a:latin typeface="Century Gothic" panose="020B0502020202020204" pitchFamily="34" charset="0"/>
                      </a:endParaRPr>
                    </a:p>
                  </a:txBody>
                  <a:tcPr marL="9525" marR="9525" marT="9525" marB="0"/>
                </a:tc>
                <a:tc>
                  <a:txBody>
                    <a:bodyPr/>
                    <a:lstStyle/>
                    <a:p>
                      <a:pPr algn="r" fontAlgn="t"/>
                      <a:r>
                        <a:rPr lang="es-CO" sz="1800" u="none" strike="noStrike">
                          <a:effectLst/>
                        </a:rPr>
                        <a:t>267.295.140,00</a:t>
                      </a:r>
                      <a:endParaRPr lang="es-CO" sz="1800" b="0" i="0" u="none" strike="noStrike">
                        <a:solidFill>
                          <a:srgbClr val="000000"/>
                        </a:solidFill>
                        <a:effectLst/>
                        <a:latin typeface="Century Gothic" panose="020B0502020202020204" pitchFamily="34" charset="0"/>
                      </a:endParaRPr>
                    </a:p>
                  </a:txBody>
                  <a:tcPr marL="9525" marR="9525" marT="9525" marB="0"/>
                </a:tc>
                <a:extLst>
                  <a:ext uri="{0D108BD9-81ED-4DB2-BD59-A6C34878D82A}">
                    <a16:rowId xmlns:a16="http://schemas.microsoft.com/office/drawing/2014/main" val="10015"/>
                  </a:ext>
                </a:extLst>
              </a:tr>
              <a:tr h="268747">
                <a:tc>
                  <a:txBody>
                    <a:bodyPr/>
                    <a:lstStyle/>
                    <a:p>
                      <a:pPr algn="l" fontAlgn="b"/>
                      <a:endParaRPr lang="es-CO" sz="1800" b="0" i="0" u="none" strike="noStrike">
                        <a:effectLst/>
                        <a:latin typeface="Century Gothic" panose="020B0502020202020204" pitchFamily="34" charset="0"/>
                      </a:endParaRPr>
                    </a:p>
                  </a:txBody>
                  <a:tcPr marL="9525" marR="9525" marT="9525" marB="0" anchor="b"/>
                </a:tc>
                <a:tc>
                  <a:txBody>
                    <a:bodyPr/>
                    <a:lstStyle/>
                    <a:p>
                      <a:pPr algn="l" fontAlgn="b"/>
                      <a:endParaRPr lang="es-CO" sz="1800" b="0" i="0" u="none" strike="noStrike">
                        <a:effectLst/>
                        <a:latin typeface="Century Gothic" panose="020B0502020202020204" pitchFamily="34" charset="0"/>
                      </a:endParaRPr>
                    </a:p>
                  </a:txBody>
                  <a:tcPr marL="9525" marR="9525" marT="9525" marB="0" anchor="b"/>
                </a:tc>
                <a:tc>
                  <a:txBody>
                    <a:bodyPr/>
                    <a:lstStyle/>
                    <a:p>
                      <a:pPr algn="l" fontAlgn="b"/>
                      <a:endParaRPr lang="es-CO" sz="1800" b="0" i="0" u="none" strike="noStrike">
                        <a:effectLst/>
                        <a:latin typeface="Century Gothic" panose="020B0502020202020204" pitchFamily="34" charset="0"/>
                      </a:endParaRPr>
                    </a:p>
                  </a:txBody>
                  <a:tcPr marL="9525" marR="9525" marT="9525" marB="0" anchor="b"/>
                </a:tc>
                <a:tc>
                  <a:txBody>
                    <a:bodyPr/>
                    <a:lstStyle/>
                    <a:p>
                      <a:pPr algn="l" fontAlgn="b"/>
                      <a:endParaRPr lang="es-CO" sz="1800" b="0" i="0" u="none" strike="noStrike" dirty="0">
                        <a:effectLst/>
                        <a:latin typeface="Century Gothic" panose="020B0502020202020204" pitchFamily="34" charset="0"/>
                      </a:endParaRPr>
                    </a:p>
                  </a:txBody>
                  <a:tcPr marL="9525" marR="9525" marT="9525" marB="0" anchor="b"/>
                </a:tc>
                <a:extLst>
                  <a:ext uri="{0D108BD9-81ED-4DB2-BD59-A6C34878D82A}">
                    <a16:rowId xmlns:a16="http://schemas.microsoft.com/office/drawing/2014/main" val="10016"/>
                  </a:ext>
                </a:extLst>
              </a:tr>
              <a:tr h="287203">
                <a:tc>
                  <a:txBody>
                    <a:bodyPr/>
                    <a:lstStyle/>
                    <a:p>
                      <a:pPr algn="l" fontAlgn="b"/>
                      <a:endParaRPr lang="es-CO" sz="1800" b="0" i="0" u="none" strike="noStrike">
                        <a:effectLst/>
                        <a:latin typeface="Century Gothic" panose="020B0502020202020204" pitchFamily="34" charset="0"/>
                      </a:endParaRPr>
                    </a:p>
                  </a:txBody>
                  <a:tcPr marL="9525" marR="9525" marT="9525" marB="0" anchor="b"/>
                </a:tc>
                <a:tc>
                  <a:txBody>
                    <a:bodyPr/>
                    <a:lstStyle/>
                    <a:p>
                      <a:pPr algn="ctr" fontAlgn="b"/>
                      <a:r>
                        <a:rPr lang="es-CO" sz="1800" u="none" strike="noStrike">
                          <a:effectLst/>
                        </a:rPr>
                        <a:t> COSTO TOTAL 14  VIVEROS.</a:t>
                      </a:r>
                      <a:endParaRPr lang="es-CO" sz="1800" b="1" i="0" u="none" strike="noStrike">
                        <a:solidFill>
                          <a:srgbClr val="000000"/>
                        </a:solidFill>
                        <a:effectLst/>
                        <a:latin typeface="Century Gothic" panose="020B0502020202020204" pitchFamily="34" charset="0"/>
                      </a:endParaRPr>
                    </a:p>
                  </a:txBody>
                  <a:tcPr marL="9525" marR="9525" marT="9525" marB="0" anchor="b"/>
                </a:tc>
                <a:tc>
                  <a:txBody>
                    <a:bodyPr/>
                    <a:lstStyle/>
                    <a:p>
                      <a:pPr algn="r" fontAlgn="t"/>
                      <a:r>
                        <a:rPr lang="es-CO" sz="1800" u="none" strike="noStrike">
                          <a:effectLst/>
                        </a:rPr>
                        <a:t>267.295.140,00</a:t>
                      </a:r>
                      <a:endParaRPr lang="es-CO" sz="1800" b="1" i="0" u="none" strike="noStrike">
                        <a:solidFill>
                          <a:srgbClr val="000000"/>
                        </a:solidFill>
                        <a:effectLst/>
                        <a:latin typeface="Century Gothic" panose="020B0502020202020204" pitchFamily="34" charset="0"/>
                      </a:endParaRPr>
                    </a:p>
                  </a:txBody>
                  <a:tcPr marL="9525" marR="9525" marT="9525" marB="0"/>
                </a:tc>
                <a:tc>
                  <a:txBody>
                    <a:bodyPr/>
                    <a:lstStyle/>
                    <a:p>
                      <a:pPr algn="l" fontAlgn="b"/>
                      <a:endParaRPr lang="es-CO" sz="1800" b="0" i="0" u="none" strike="noStrike" dirty="0">
                        <a:effectLst/>
                        <a:latin typeface="Century Gothic" panose="020B0502020202020204" pitchFamily="34" charset="0"/>
                      </a:endParaRPr>
                    </a:p>
                  </a:txBody>
                  <a:tcPr marL="9525" marR="9525" marT="9525" marB="0" anchor="b"/>
                </a:tc>
                <a:extLst>
                  <a:ext uri="{0D108BD9-81ED-4DB2-BD59-A6C34878D82A}">
                    <a16:rowId xmlns:a16="http://schemas.microsoft.com/office/drawing/2014/main" val="10017"/>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67544" y="332656"/>
            <a:ext cx="8229600" cy="708688"/>
          </a:xfrm>
        </p:spPr>
        <p:txBody>
          <a:bodyPr>
            <a:normAutofit/>
          </a:bodyPr>
          <a:lstStyle/>
          <a:p>
            <a:r>
              <a:rPr lang="es-CO" sz="1800" b="1" dirty="0">
                <a:solidFill>
                  <a:schemeClr val="tx1"/>
                </a:solidFill>
                <a:latin typeface="Century Gothic" panose="020B0502020202020204" pitchFamily="34" charset="0"/>
                <a:cs typeface="Arial" panose="020B0604020202020204" pitchFamily="34" charset="0"/>
              </a:rPr>
              <a:t>CRONOGRAMA</a:t>
            </a:r>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2487917583"/>
              </p:ext>
            </p:extLst>
          </p:nvPr>
        </p:nvGraphicFramePr>
        <p:xfrm>
          <a:off x="549898" y="836712"/>
          <a:ext cx="8342584" cy="3528392"/>
        </p:xfrm>
        <a:graphic>
          <a:graphicData uri="http://schemas.openxmlformats.org/drawingml/2006/table">
            <a:tbl>
              <a:tblPr>
                <a:tableStyleId>{22838BEF-8BB2-4498-84A7-C5851F593DF1}</a:tableStyleId>
              </a:tblPr>
              <a:tblGrid>
                <a:gridCol w="639167">
                  <a:extLst>
                    <a:ext uri="{9D8B030D-6E8A-4147-A177-3AD203B41FA5}">
                      <a16:colId xmlns:a16="http://schemas.microsoft.com/office/drawing/2014/main" val="20000"/>
                    </a:ext>
                  </a:extLst>
                </a:gridCol>
                <a:gridCol w="2790611">
                  <a:extLst>
                    <a:ext uri="{9D8B030D-6E8A-4147-A177-3AD203B41FA5}">
                      <a16:colId xmlns:a16="http://schemas.microsoft.com/office/drawing/2014/main" val="20001"/>
                    </a:ext>
                  </a:extLst>
                </a:gridCol>
                <a:gridCol w="818801">
                  <a:extLst>
                    <a:ext uri="{9D8B030D-6E8A-4147-A177-3AD203B41FA5}">
                      <a16:colId xmlns:a16="http://schemas.microsoft.com/office/drawing/2014/main" val="20002"/>
                    </a:ext>
                  </a:extLst>
                </a:gridCol>
                <a:gridCol w="818801">
                  <a:extLst>
                    <a:ext uri="{9D8B030D-6E8A-4147-A177-3AD203B41FA5}">
                      <a16:colId xmlns:a16="http://schemas.microsoft.com/office/drawing/2014/main" val="20003"/>
                    </a:ext>
                  </a:extLst>
                </a:gridCol>
                <a:gridCol w="818801">
                  <a:extLst>
                    <a:ext uri="{9D8B030D-6E8A-4147-A177-3AD203B41FA5}">
                      <a16:colId xmlns:a16="http://schemas.microsoft.com/office/drawing/2014/main" val="20004"/>
                    </a:ext>
                  </a:extLst>
                </a:gridCol>
                <a:gridCol w="818801">
                  <a:extLst>
                    <a:ext uri="{9D8B030D-6E8A-4147-A177-3AD203B41FA5}">
                      <a16:colId xmlns:a16="http://schemas.microsoft.com/office/drawing/2014/main" val="20005"/>
                    </a:ext>
                  </a:extLst>
                </a:gridCol>
                <a:gridCol w="818801">
                  <a:extLst>
                    <a:ext uri="{9D8B030D-6E8A-4147-A177-3AD203B41FA5}">
                      <a16:colId xmlns:a16="http://schemas.microsoft.com/office/drawing/2014/main" val="20006"/>
                    </a:ext>
                  </a:extLst>
                </a:gridCol>
                <a:gridCol w="818801">
                  <a:extLst>
                    <a:ext uri="{9D8B030D-6E8A-4147-A177-3AD203B41FA5}">
                      <a16:colId xmlns:a16="http://schemas.microsoft.com/office/drawing/2014/main" val="20007"/>
                    </a:ext>
                  </a:extLst>
                </a:gridCol>
              </a:tblGrid>
              <a:tr h="252830">
                <a:tc>
                  <a:txBody>
                    <a:bodyPr/>
                    <a:lstStyle/>
                    <a:p>
                      <a:pPr algn="ctr" fontAlgn="b"/>
                      <a:r>
                        <a:rPr lang="es-CO" sz="1600" u="none" strike="noStrike" dirty="0">
                          <a:effectLst/>
                          <a:latin typeface="Century Gothic" panose="020B0502020202020204" pitchFamily="34" charset="0"/>
                        </a:rPr>
                        <a:t>ITEM</a:t>
                      </a:r>
                      <a:endParaRPr lang="es-CO" sz="1600" b="1" i="0" u="none" strike="noStrike" dirty="0">
                        <a:effectLst/>
                        <a:latin typeface="Century Gothic" panose="020B0502020202020204" pitchFamily="34" charset="0"/>
                      </a:endParaRPr>
                    </a:p>
                  </a:txBody>
                  <a:tcPr marL="5537" marR="5537" marT="5537" marB="0" anchor="b"/>
                </a:tc>
                <a:tc>
                  <a:txBody>
                    <a:bodyPr/>
                    <a:lstStyle/>
                    <a:p>
                      <a:pPr algn="ctr" fontAlgn="b"/>
                      <a:r>
                        <a:rPr lang="es-CO" sz="1600" u="none" strike="noStrike" dirty="0">
                          <a:effectLst/>
                          <a:latin typeface="Century Gothic" panose="020B0502020202020204" pitchFamily="34" charset="0"/>
                        </a:rPr>
                        <a:t>ACTIVIDAD</a:t>
                      </a:r>
                      <a:endParaRPr lang="es-CO" sz="1600" b="1" i="0" u="none" strike="noStrike" dirty="0">
                        <a:effectLst/>
                        <a:latin typeface="Century Gothic" panose="020B0502020202020204" pitchFamily="34" charset="0"/>
                      </a:endParaRPr>
                    </a:p>
                  </a:txBody>
                  <a:tcPr marL="5537" marR="5537" marT="5537" marB="0" anchor="b"/>
                </a:tc>
                <a:tc>
                  <a:txBody>
                    <a:bodyPr/>
                    <a:lstStyle/>
                    <a:p>
                      <a:pPr algn="ctr" fontAlgn="b"/>
                      <a:r>
                        <a:rPr lang="es-CO" sz="1600" u="none" strike="noStrike" dirty="0">
                          <a:effectLst/>
                          <a:latin typeface="Century Gothic" panose="020B0502020202020204" pitchFamily="34" charset="0"/>
                        </a:rPr>
                        <a:t>MES 1</a:t>
                      </a:r>
                      <a:endParaRPr lang="es-CO" sz="1600" b="1" i="0" u="none" strike="noStrike" dirty="0">
                        <a:effectLst/>
                        <a:latin typeface="Century Gothic" panose="020B0502020202020204" pitchFamily="34" charset="0"/>
                      </a:endParaRPr>
                    </a:p>
                  </a:txBody>
                  <a:tcPr marL="5537" marR="5537" marT="5537" marB="0" anchor="b"/>
                </a:tc>
                <a:tc>
                  <a:txBody>
                    <a:bodyPr/>
                    <a:lstStyle/>
                    <a:p>
                      <a:pPr algn="ctr" fontAlgn="b"/>
                      <a:r>
                        <a:rPr lang="es-CO" sz="1600" u="none" strike="noStrike">
                          <a:effectLst/>
                          <a:latin typeface="Century Gothic" panose="020B0502020202020204" pitchFamily="34" charset="0"/>
                        </a:rPr>
                        <a:t>MES 2</a:t>
                      </a:r>
                      <a:endParaRPr lang="es-CO" sz="1600" b="1" i="0" u="none" strike="noStrike">
                        <a:effectLst/>
                        <a:latin typeface="Century Gothic" panose="020B0502020202020204" pitchFamily="34" charset="0"/>
                      </a:endParaRPr>
                    </a:p>
                  </a:txBody>
                  <a:tcPr marL="5537" marR="5537" marT="5537" marB="0" anchor="b"/>
                </a:tc>
                <a:tc>
                  <a:txBody>
                    <a:bodyPr/>
                    <a:lstStyle/>
                    <a:p>
                      <a:pPr algn="ctr" fontAlgn="b"/>
                      <a:r>
                        <a:rPr lang="es-CO" sz="1600" u="none" strike="noStrike">
                          <a:effectLst/>
                          <a:latin typeface="Century Gothic" panose="020B0502020202020204" pitchFamily="34" charset="0"/>
                        </a:rPr>
                        <a:t>MES 3</a:t>
                      </a:r>
                      <a:endParaRPr lang="es-CO" sz="1600" b="1" i="0" u="none" strike="noStrike">
                        <a:effectLst/>
                        <a:latin typeface="Century Gothic" panose="020B0502020202020204" pitchFamily="34" charset="0"/>
                      </a:endParaRPr>
                    </a:p>
                  </a:txBody>
                  <a:tcPr marL="5537" marR="5537" marT="5537" marB="0" anchor="b"/>
                </a:tc>
                <a:tc>
                  <a:txBody>
                    <a:bodyPr/>
                    <a:lstStyle/>
                    <a:p>
                      <a:pPr algn="ctr" fontAlgn="b"/>
                      <a:r>
                        <a:rPr lang="es-CO" sz="1600" u="none" strike="noStrike">
                          <a:effectLst/>
                          <a:latin typeface="Century Gothic" panose="020B0502020202020204" pitchFamily="34" charset="0"/>
                        </a:rPr>
                        <a:t>MES 4</a:t>
                      </a:r>
                      <a:endParaRPr lang="es-CO" sz="1600" b="1" i="0" u="none" strike="noStrike">
                        <a:effectLst/>
                        <a:latin typeface="Century Gothic" panose="020B0502020202020204" pitchFamily="34" charset="0"/>
                      </a:endParaRPr>
                    </a:p>
                  </a:txBody>
                  <a:tcPr marL="5537" marR="5537" marT="5537" marB="0" anchor="b"/>
                </a:tc>
                <a:tc>
                  <a:txBody>
                    <a:bodyPr/>
                    <a:lstStyle/>
                    <a:p>
                      <a:pPr algn="ctr" fontAlgn="b"/>
                      <a:r>
                        <a:rPr lang="es-CO" sz="1600" u="none" strike="noStrike">
                          <a:effectLst/>
                          <a:latin typeface="Century Gothic" panose="020B0502020202020204" pitchFamily="34" charset="0"/>
                        </a:rPr>
                        <a:t>MES 5</a:t>
                      </a:r>
                      <a:endParaRPr lang="es-CO" sz="1600" b="1" i="0" u="none" strike="noStrike">
                        <a:effectLst/>
                        <a:latin typeface="Century Gothic" panose="020B0502020202020204" pitchFamily="34" charset="0"/>
                      </a:endParaRPr>
                    </a:p>
                  </a:txBody>
                  <a:tcPr marL="5537" marR="5537" marT="5537" marB="0" anchor="b"/>
                </a:tc>
                <a:tc>
                  <a:txBody>
                    <a:bodyPr/>
                    <a:lstStyle/>
                    <a:p>
                      <a:pPr algn="ctr" fontAlgn="b"/>
                      <a:r>
                        <a:rPr lang="es-CO" sz="1600" u="none" strike="noStrike">
                          <a:effectLst/>
                          <a:latin typeface="Century Gothic" panose="020B0502020202020204" pitchFamily="34" charset="0"/>
                        </a:rPr>
                        <a:t>MES 6</a:t>
                      </a:r>
                      <a:endParaRPr lang="es-CO" sz="1600" b="1" i="0" u="none" strike="noStrike">
                        <a:effectLst/>
                        <a:latin typeface="Century Gothic" panose="020B0502020202020204" pitchFamily="34" charset="0"/>
                      </a:endParaRPr>
                    </a:p>
                  </a:txBody>
                  <a:tcPr marL="5537" marR="5537" marT="5537" marB="0" anchor="b"/>
                </a:tc>
                <a:extLst>
                  <a:ext uri="{0D108BD9-81ED-4DB2-BD59-A6C34878D82A}">
                    <a16:rowId xmlns:a16="http://schemas.microsoft.com/office/drawing/2014/main" val="10000"/>
                  </a:ext>
                </a:extLst>
              </a:tr>
              <a:tr h="252830">
                <a:tc>
                  <a:txBody>
                    <a:bodyPr/>
                    <a:lstStyle/>
                    <a:p>
                      <a:pPr algn="ctr" fontAlgn="t"/>
                      <a:r>
                        <a:rPr lang="es-CO" sz="1600" u="none" strike="noStrike" dirty="0">
                          <a:effectLst/>
                          <a:latin typeface="Century Gothic" panose="020B0502020202020204" pitchFamily="34" charset="0"/>
                        </a:rPr>
                        <a:t>1</a:t>
                      </a:r>
                      <a:endParaRPr lang="es-CO" sz="1600" b="1" i="0" u="none" strike="noStrike" dirty="0">
                        <a:solidFill>
                          <a:srgbClr val="000000"/>
                        </a:solidFill>
                        <a:effectLst/>
                        <a:latin typeface="Century Gothic" panose="020B0502020202020204" pitchFamily="34" charset="0"/>
                      </a:endParaRPr>
                    </a:p>
                  </a:txBody>
                  <a:tcPr marL="5537" marR="5537" marT="5537" marB="0"/>
                </a:tc>
                <a:tc>
                  <a:txBody>
                    <a:bodyPr/>
                    <a:lstStyle/>
                    <a:p>
                      <a:pPr algn="l" fontAlgn="t"/>
                      <a:r>
                        <a:rPr lang="es-CO" sz="1600" u="none" strike="noStrike">
                          <a:effectLst/>
                          <a:latin typeface="Century Gothic" panose="020B0502020202020204" pitchFamily="34" charset="0"/>
                        </a:rPr>
                        <a:t>PRELIMINARES</a:t>
                      </a:r>
                      <a:endParaRPr lang="es-CO" sz="1600" b="1" i="0" u="none" strike="noStrike">
                        <a:solidFill>
                          <a:srgbClr val="000000"/>
                        </a:solidFill>
                        <a:effectLst/>
                        <a:latin typeface="Century Gothic" panose="020B0502020202020204" pitchFamily="34" charset="0"/>
                      </a:endParaRPr>
                    </a:p>
                  </a:txBody>
                  <a:tcPr marL="5537" marR="5537" marT="5537" marB="0"/>
                </a:tc>
                <a:tc>
                  <a:txBody>
                    <a:bodyPr/>
                    <a:lstStyle/>
                    <a:p>
                      <a:pPr algn="r" fontAlgn="b"/>
                      <a:r>
                        <a:rPr lang="es-CO" sz="1600" u="none" strike="noStrike" dirty="0">
                          <a:effectLst/>
                          <a:latin typeface="Century Gothic" panose="020B0502020202020204" pitchFamily="34" charset="0"/>
                        </a:rPr>
                        <a:t>2,00</a:t>
                      </a:r>
                      <a:endParaRPr lang="es-CO" sz="1600" b="0" i="0" u="none" strike="noStrike" dirty="0">
                        <a:effectLst/>
                        <a:latin typeface="Century Gothic" panose="020B0502020202020204" pitchFamily="34" charset="0"/>
                      </a:endParaRPr>
                    </a:p>
                  </a:txBody>
                  <a:tcPr marL="5537" marR="5537" marT="5537" marB="0" anchor="b"/>
                </a:tc>
                <a:tc>
                  <a:txBody>
                    <a:bodyPr/>
                    <a:lstStyle/>
                    <a:p>
                      <a:pPr algn="r" fontAlgn="b"/>
                      <a:r>
                        <a:rPr lang="es-CO" sz="1600" u="none" strike="noStrike" dirty="0">
                          <a:effectLst/>
                          <a:latin typeface="Century Gothic" panose="020B0502020202020204" pitchFamily="34" charset="0"/>
                        </a:rPr>
                        <a:t>2,00</a:t>
                      </a:r>
                      <a:endParaRPr lang="es-CO" sz="1600" b="0" i="0" u="none" strike="noStrike" dirty="0">
                        <a:effectLst/>
                        <a:latin typeface="Century Gothic" panose="020B0502020202020204" pitchFamily="34" charset="0"/>
                      </a:endParaRPr>
                    </a:p>
                  </a:txBody>
                  <a:tcPr marL="5537" marR="5537" marT="5537" marB="0" anchor="b"/>
                </a:tc>
                <a:tc>
                  <a:txBody>
                    <a:bodyPr/>
                    <a:lstStyle/>
                    <a:p>
                      <a:pPr algn="r" fontAlgn="b"/>
                      <a:r>
                        <a:rPr lang="es-CO" sz="1600" u="none" strike="noStrike">
                          <a:effectLst/>
                          <a:latin typeface="Century Gothic" panose="020B0502020202020204" pitchFamily="34" charset="0"/>
                        </a:rPr>
                        <a:t>3,00</a:t>
                      </a:r>
                      <a:endParaRPr lang="es-CO" sz="1600" b="0" i="0" u="none" strike="noStrike">
                        <a:effectLst/>
                        <a:latin typeface="Century Gothic" panose="020B0502020202020204" pitchFamily="34" charset="0"/>
                      </a:endParaRPr>
                    </a:p>
                  </a:txBody>
                  <a:tcPr marL="5537" marR="5537" marT="5537" marB="0" anchor="b"/>
                </a:tc>
                <a:tc>
                  <a:txBody>
                    <a:bodyPr/>
                    <a:lstStyle/>
                    <a:p>
                      <a:pPr algn="r" fontAlgn="b"/>
                      <a:r>
                        <a:rPr lang="es-CO" sz="1600" u="none" strike="noStrike">
                          <a:effectLst/>
                          <a:latin typeface="Century Gothic" panose="020B0502020202020204" pitchFamily="34" charset="0"/>
                        </a:rPr>
                        <a:t>3,00</a:t>
                      </a:r>
                      <a:endParaRPr lang="es-CO" sz="1600" b="0" i="0" u="none" strike="noStrike">
                        <a:effectLst/>
                        <a:latin typeface="Century Gothic" panose="020B0502020202020204" pitchFamily="34" charset="0"/>
                      </a:endParaRPr>
                    </a:p>
                  </a:txBody>
                  <a:tcPr marL="5537" marR="5537" marT="5537" marB="0" anchor="b"/>
                </a:tc>
                <a:tc>
                  <a:txBody>
                    <a:bodyPr/>
                    <a:lstStyle/>
                    <a:p>
                      <a:pPr algn="r" fontAlgn="b"/>
                      <a:r>
                        <a:rPr lang="es-CO" sz="1600" u="none" strike="noStrike">
                          <a:effectLst/>
                          <a:latin typeface="Century Gothic" panose="020B0502020202020204" pitchFamily="34" charset="0"/>
                        </a:rPr>
                        <a:t>2,00</a:t>
                      </a:r>
                      <a:endParaRPr lang="es-CO" sz="1600" b="0" i="0" u="none" strike="noStrike">
                        <a:effectLst/>
                        <a:latin typeface="Century Gothic" panose="020B0502020202020204" pitchFamily="34" charset="0"/>
                      </a:endParaRPr>
                    </a:p>
                  </a:txBody>
                  <a:tcPr marL="5537" marR="5537" marT="5537" marB="0" anchor="b"/>
                </a:tc>
                <a:tc>
                  <a:txBody>
                    <a:bodyPr/>
                    <a:lstStyle/>
                    <a:p>
                      <a:pPr algn="r" fontAlgn="b"/>
                      <a:r>
                        <a:rPr lang="es-CO" sz="1600" u="none" strike="noStrike">
                          <a:effectLst/>
                          <a:latin typeface="Century Gothic" panose="020B0502020202020204" pitchFamily="34" charset="0"/>
                        </a:rPr>
                        <a:t>2,00</a:t>
                      </a:r>
                      <a:endParaRPr lang="es-CO" sz="1600" b="0" i="0" u="none" strike="noStrike">
                        <a:effectLst/>
                        <a:latin typeface="Century Gothic" panose="020B0502020202020204" pitchFamily="34" charset="0"/>
                      </a:endParaRPr>
                    </a:p>
                  </a:txBody>
                  <a:tcPr marL="5537" marR="5537" marT="5537" marB="0" anchor="b"/>
                </a:tc>
                <a:extLst>
                  <a:ext uri="{0D108BD9-81ED-4DB2-BD59-A6C34878D82A}">
                    <a16:rowId xmlns:a16="http://schemas.microsoft.com/office/drawing/2014/main" val="10001"/>
                  </a:ext>
                </a:extLst>
              </a:tr>
              <a:tr h="252830">
                <a:tc>
                  <a:txBody>
                    <a:bodyPr/>
                    <a:lstStyle/>
                    <a:p>
                      <a:pPr algn="r" fontAlgn="b"/>
                      <a:r>
                        <a:rPr lang="es-CO" sz="1600" u="none" strike="noStrike">
                          <a:effectLst/>
                          <a:latin typeface="Century Gothic" panose="020B0502020202020204" pitchFamily="34" charset="0"/>
                        </a:rPr>
                        <a:t> </a:t>
                      </a:r>
                      <a:endParaRPr lang="es-CO" sz="1600" b="0" i="0" u="none" strike="noStrike">
                        <a:effectLst/>
                        <a:latin typeface="Century Gothic" panose="020B0502020202020204" pitchFamily="34" charset="0"/>
                      </a:endParaRPr>
                    </a:p>
                  </a:txBody>
                  <a:tcPr marL="5537" marR="5537" marT="5537" marB="0" anchor="b"/>
                </a:tc>
                <a:tc>
                  <a:txBody>
                    <a:bodyPr/>
                    <a:lstStyle/>
                    <a:p>
                      <a:pPr algn="r" fontAlgn="b"/>
                      <a:r>
                        <a:rPr lang="es-CO" sz="1600" u="none" strike="noStrike">
                          <a:effectLst/>
                          <a:latin typeface="Century Gothic" panose="020B0502020202020204" pitchFamily="34" charset="0"/>
                        </a:rPr>
                        <a:t> </a:t>
                      </a:r>
                      <a:endParaRPr lang="es-CO" sz="1600" b="0" i="0" u="none" strike="noStrike">
                        <a:effectLst/>
                        <a:latin typeface="Century Gothic" panose="020B0502020202020204" pitchFamily="34" charset="0"/>
                      </a:endParaRPr>
                    </a:p>
                  </a:txBody>
                  <a:tcPr marL="5537" marR="5537" marT="5537" marB="0" anchor="b"/>
                </a:tc>
                <a:tc>
                  <a:txBody>
                    <a:bodyPr/>
                    <a:lstStyle/>
                    <a:p>
                      <a:pPr algn="r" fontAlgn="b"/>
                      <a:r>
                        <a:rPr lang="es-CO" sz="1600" u="none" strike="noStrike">
                          <a:effectLst/>
                          <a:latin typeface="Century Gothic" panose="020B0502020202020204" pitchFamily="34" charset="0"/>
                        </a:rPr>
                        <a:t> </a:t>
                      </a:r>
                      <a:endParaRPr lang="es-CO" sz="1600" b="0" i="0" u="none" strike="noStrike">
                        <a:effectLst/>
                        <a:latin typeface="Century Gothic" panose="020B0502020202020204" pitchFamily="34" charset="0"/>
                      </a:endParaRPr>
                    </a:p>
                  </a:txBody>
                  <a:tcPr marL="5537" marR="5537" marT="5537" marB="0" anchor="b"/>
                </a:tc>
                <a:tc>
                  <a:txBody>
                    <a:bodyPr/>
                    <a:lstStyle/>
                    <a:p>
                      <a:pPr algn="r" fontAlgn="b"/>
                      <a:r>
                        <a:rPr lang="es-CO" sz="1600" u="none" strike="noStrike">
                          <a:effectLst/>
                          <a:latin typeface="Century Gothic" panose="020B0502020202020204" pitchFamily="34" charset="0"/>
                        </a:rPr>
                        <a:t> </a:t>
                      </a:r>
                      <a:endParaRPr lang="es-CO" sz="1600" b="0" i="0" u="none" strike="noStrike">
                        <a:effectLst/>
                        <a:latin typeface="Century Gothic" panose="020B0502020202020204" pitchFamily="34" charset="0"/>
                      </a:endParaRPr>
                    </a:p>
                  </a:txBody>
                  <a:tcPr marL="5537" marR="5537" marT="5537" marB="0" anchor="b"/>
                </a:tc>
                <a:tc>
                  <a:txBody>
                    <a:bodyPr/>
                    <a:lstStyle/>
                    <a:p>
                      <a:pPr algn="r" fontAlgn="b"/>
                      <a:r>
                        <a:rPr lang="es-CO" sz="1600" u="none" strike="noStrike">
                          <a:effectLst/>
                          <a:latin typeface="Century Gothic" panose="020B0502020202020204" pitchFamily="34" charset="0"/>
                        </a:rPr>
                        <a:t> </a:t>
                      </a:r>
                      <a:endParaRPr lang="es-CO" sz="1600" b="0" i="0" u="none" strike="noStrike">
                        <a:effectLst/>
                        <a:latin typeface="Century Gothic" panose="020B0502020202020204" pitchFamily="34" charset="0"/>
                      </a:endParaRPr>
                    </a:p>
                  </a:txBody>
                  <a:tcPr marL="5537" marR="5537" marT="5537" marB="0" anchor="b"/>
                </a:tc>
                <a:tc>
                  <a:txBody>
                    <a:bodyPr/>
                    <a:lstStyle/>
                    <a:p>
                      <a:pPr algn="r" fontAlgn="b"/>
                      <a:r>
                        <a:rPr lang="es-CO" sz="1600" u="none" strike="noStrike">
                          <a:effectLst/>
                          <a:latin typeface="Century Gothic" panose="020B0502020202020204" pitchFamily="34" charset="0"/>
                        </a:rPr>
                        <a:t> </a:t>
                      </a:r>
                      <a:endParaRPr lang="es-CO" sz="1600" b="0" i="0" u="none" strike="noStrike">
                        <a:effectLst/>
                        <a:latin typeface="Century Gothic" panose="020B0502020202020204" pitchFamily="34" charset="0"/>
                      </a:endParaRPr>
                    </a:p>
                  </a:txBody>
                  <a:tcPr marL="5537" marR="5537" marT="5537" marB="0" anchor="b"/>
                </a:tc>
                <a:tc>
                  <a:txBody>
                    <a:bodyPr/>
                    <a:lstStyle/>
                    <a:p>
                      <a:pPr algn="r" fontAlgn="b"/>
                      <a:r>
                        <a:rPr lang="es-CO" sz="1600" u="none" strike="noStrike">
                          <a:effectLst/>
                          <a:latin typeface="Century Gothic" panose="020B0502020202020204" pitchFamily="34" charset="0"/>
                        </a:rPr>
                        <a:t> </a:t>
                      </a:r>
                      <a:endParaRPr lang="es-CO" sz="1600" b="0" i="0" u="none" strike="noStrike">
                        <a:effectLst/>
                        <a:latin typeface="Century Gothic" panose="020B0502020202020204" pitchFamily="34" charset="0"/>
                      </a:endParaRPr>
                    </a:p>
                  </a:txBody>
                  <a:tcPr marL="5537" marR="5537" marT="5537" marB="0" anchor="b"/>
                </a:tc>
                <a:tc>
                  <a:txBody>
                    <a:bodyPr/>
                    <a:lstStyle/>
                    <a:p>
                      <a:pPr algn="r" fontAlgn="b"/>
                      <a:r>
                        <a:rPr lang="es-CO" sz="1600" u="none" strike="noStrike">
                          <a:effectLst/>
                          <a:latin typeface="Century Gothic" panose="020B0502020202020204" pitchFamily="34" charset="0"/>
                        </a:rPr>
                        <a:t> </a:t>
                      </a:r>
                      <a:endParaRPr lang="es-CO" sz="1600" b="0" i="0" u="none" strike="noStrike">
                        <a:effectLst/>
                        <a:latin typeface="Century Gothic" panose="020B0502020202020204" pitchFamily="34" charset="0"/>
                      </a:endParaRPr>
                    </a:p>
                  </a:txBody>
                  <a:tcPr marL="5537" marR="5537" marT="5537" marB="0" anchor="b"/>
                </a:tc>
                <a:extLst>
                  <a:ext uri="{0D108BD9-81ED-4DB2-BD59-A6C34878D82A}">
                    <a16:rowId xmlns:a16="http://schemas.microsoft.com/office/drawing/2014/main" val="10002"/>
                  </a:ext>
                </a:extLst>
              </a:tr>
              <a:tr h="252830">
                <a:tc>
                  <a:txBody>
                    <a:bodyPr/>
                    <a:lstStyle/>
                    <a:p>
                      <a:pPr algn="ctr" fontAlgn="t"/>
                      <a:r>
                        <a:rPr lang="es-CO" sz="1600" u="none" strike="noStrike">
                          <a:effectLst/>
                          <a:latin typeface="Century Gothic" panose="020B0502020202020204" pitchFamily="34" charset="0"/>
                        </a:rPr>
                        <a:t>2</a:t>
                      </a:r>
                      <a:endParaRPr lang="es-CO" sz="1600" b="1" i="0" u="none" strike="noStrike">
                        <a:solidFill>
                          <a:srgbClr val="000000"/>
                        </a:solidFill>
                        <a:effectLst/>
                        <a:latin typeface="Century Gothic" panose="020B0502020202020204" pitchFamily="34" charset="0"/>
                      </a:endParaRPr>
                    </a:p>
                  </a:txBody>
                  <a:tcPr marL="5537" marR="5537" marT="5537" marB="0"/>
                </a:tc>
                <a:tc>
                  <a:txBody>
                    <a:bodyPr/>
                    <a:lstStyle/>
                    <a:p>
                      <a:pPr algn="l" fontAlgn="t"/>
                      <a:r>
                        <a:rPr lang="es-CO" sz="1600" u="none" strike="noStrike" dirty="0">
                          <a:effectLst/>
                          <a:latin typeface="Century Gothic" panose="020B0502020202020204" pitchFamily="34" charset="0"/>
                        </a:rPr>
                        <a:t>ESTRUCTURA DE TANQUE</a:t>
                      </a:r>
                      <a:endParaRPr lang="es-CO" sz="1600" b="1" i="0" u="none" strike="noStrike" dirty="0">
                        <a:solidFill>
                          <a:srgbClr val="000000"/>
                        </a:solidFill>
                        <a:effectLst/>
                        <a:latin typeface="Century Gothic" panose="020B0502020202020204" pitchFamily="34" charset="0"/>
                      </a:endParaRPr>
                    </a:p>
                  </a:txBody>
                  <a:tcPr marL="5537" marR="5537" marT="5537" marB="0"/>
                </a:tc>
                <a:tc>
                  <a:txBody>
                    <a:bodyPr/>
                    <a:lstStyle/>
                    <a:p>
                      <a:pPr algn="r" fontAlgn="b"/>
                      <a:r>
                        <a:rPr lang="es-CO" sz="1600" u="none" strike="noStrike">
                          <a:effectLst/>
                          <a:latin typeface="Century Gothic" panose="020B0502020202020204" pitchFamily="34" charset="0"/>
                        </a:rPr>
                        <a:t>2,00</a:t>
                      </a:r>
                      <a:endParaRPr lang="es-CO" sz="1600" b="0" i="0" u="none" strike="noStrike">
                        <a:effectLst/>
                        <a:latin typeface="Century Gothic" panose="020B0502020202020204" pitchFamily="34" charset="0"/>
                      </a:endParaRPr>
                    </a:p>
                  </a:txBody>
                  <a:tcPr marL="5537" marR="5537" marT="5537" marB="0" anchor="b"/>
                </a:tc>
                <a:tc>
                  <a:txBody>
                    <a:bodyPr/>
                    <a:lstStyle/>
                    <a:p>
                      <a:pPr algn="r" fontAlgn="b"/>
                      <a:r>
                        <a:rPr lang="es-CO" sz="1600" u="none" strike="noStrike">
                          <a:effectLst/>
                          <a:latin typeface="Century Gothic" panose="020B0502020202020204" pitchFamily="34" charset="0"/>
                        </a:rPr>
                        <a:t>2,00</a:t>
                      </a:r>
                      <a:endParaRPr lang="es-CO" sz="1600" b="0" i="0" u="none" strike="noStrike">
                        <a:effectLst/>
                        <a:latin typeface="Century Gothic" panose="020B0502020202020204" pitchFamily="34" charset="0"/>
                      </a:endParaRPr>
                    </a:p>
                  </a:txBody>
                  <a:tcPr marL="5537" marR="5537" marT="5537" marB="0" anchor="b"/>
                </a:tc>
                <a:tc>
                  <a:txBody>
                    <a:bodyPr/>
                    <a:lstStyle/>
                    <a:p>
                      <a:pPr algn="r" fontAlgn="b"/>
                      <a:r>
                        <a:rPr lang="es-CO" sz="1600" u="none" strike="noStrike">
                          <a:effectLst/>
                          <a:latin typeface="Century Gothic" panose="020B0502020202020204" pitchFamily="34" charset="0"/>
                        </a:rPr>
                        <a:t>3,00</a:t>
                      </a:r>
                      <a:endParaRPr lang="es-CO" sz="1600" b="0" i="0" u="none" strike="noStrike">
                        <a:effectLst/>
                        <a:latin typeface="Century Gothic" panose="020B0502020202020204" pitchFamily="34" charset="0"/>
                      </a:endParaRPr>
                    </a:p>
                  </a:txBody>
                  <a:tcPr marL="5537" marR="5537" marT="5537" marB="0" anchor="b"/>
                </a:tc>
                <a:tc>
                  <a:txBody>
                    <a:bodyPr/>
                    <a:lstStyle/>
                    <a:p>
                      <a:pPr algn="r" fontAlgn="b"/>
                      <a:r>
                        <a:rPr lang="es-CO" sz="1600" u="none" strike="noStrike">
                          <a:effectLst/>
                          <a:latin typeface="Century Gothic" panose="020B0502020202020204" pitchFamily="34" charset="0"/>
                        </a:rPr>
                        <a:t>3,00</a:t>
                      </a:r>
                      <a:endParaRPr lang="es-CO" sz="1600" b="0" i="0" u="none" strike="noStrike">
                        <a:effectLst/>
                        <a:latin typeface="Century Gothic" panose="020B0502020202020204" pitchFamily="34" charset="0"/>
                      </a:endParaRPr>
                    </a:p>
                  </a:txBody>
                  <a:tcPr marL="5537" marR="5537" marT="5537" marB="0" anchor="b"/>
                </a:tc>
                <a:tc>
                  <a:txBody>
                    <a:bodyPr/>
                    <a:lstStyle/>
                    <a:p>
                      <a:pPr algn="r" fontAlgn="b"/>
                      <a:r>
                        <a:rPr lang="es-CO" sz="1600" u="none" strike="noStrike">
                          <a:effectLst/>
                          <a:latin typeface="Century Gothic" panose="020B0502020202020204" pitchFamily="34" charset="0"/>
                        </a:rPr>
                        <a:t>2,00</a:t>
                      </a:r>
                      <a:endParaRPr lang="es-CO" sz="1600" b="0" i="0" u="none" strike="noStrike">
                        <a:effectLst/>
                        <a:latin typeface="Century Gothic" panose="020B0502020202020204" pitchFamily="34" charset="0"/>
                      </a:endParaRPr>
                    </a:p>
                  </a:txBody>
                  <a:tcPr marL="5537" marR="5537" marT="5537" marB="0" anchor="b"/>
                </a:tc>
                <a:tc>
                  <a:txBody>
                    <a:bodyPr/>
                    <a:lstStyle/>
                    <a:p>
                      <a:pPr algn="r" fontAlgn="b"/>
                      <a:r>
                        <a:rPr lang="es-CO" sz="1600" u="none" strike="noStrike">
                          <a:effectLst/>
                          <a:latin typeface="Century Gothic" panose="020B0502020202020204" pitchFamily="34" charset="0"/>
                        </a:rPr>
                        <a:t>2,00</a:t>
                      </a:r>
                      <a:endParaRPr lang="es-CO" sz="1600" b="0" i="0" u="none" strike="noStrike">
                        <a:effectLst/>
                        <a:latin typeface="Century Gothic" panose="020B0502020202020204" pitchFamily="34" charset="0"/>
                      </a:endParaRPr>
                    </a:p>
                  </a:txBody>
                  <a:tcPr marL="5537" marR="5537" marT="5537" marB="0" anchor="b"/>
                </a:tc>
                <a:extLst>
                  <a:ext uri="{0D108BD9-81ED-4DB2-BD59-A6C34878D82A}">
                    <a16:rowId xmlns:a16="http://schemas.microsoft.com/office/drawing/2014/main" val="10003"/>
                  </a:ext>
                </a:extLst>
              </a:tr>
              <a:tr h="252830">
                <a:tc>
                  <a:txBody>
                    <a:bodyPr/>
                    <a:lstStyle/>
                    <a:p>
                      <a:pPr algn="ctr" fontAlgn="t"/>
                      <a:r>
                        <a:rPr lang="es-CO" sz="1600" u="none" strike="noStrike" dirty="0">
                          <a:effectLst/>
                          <a:latin typeface="Century Gothic" panose="020B0502020202020204" pitchFamily="34" charset="0"/>
                        </a:rPr>
                        <a:t>3</a:t>
                      </a:r>
                      <a:endParaRPr lang="es-CO" sz="1600" b="1" i="0" u="none" strike="noStrike" dirty="0">
                        <a:solidFill>
                          <a:srgbClr val="000000"/>
                        </a:solidFill>
                        <a:effectLst/>
                        <a:latin typeface="Century Gothic" panose="020B0502020202020204" pitchFamily="34" charset="0"/>
                      </a:endParaRPr>
                    </a:p>
                  </a:txBody>
                  <a:tcPr marL="5537" marR="5537" marT="5537" marB="0"/>
                </a:tc>
                <a:tc>
                  <a:txBody>
                    <a:bodyPr/>
                    <a:lstStyle/>
                    <a:p>
                      <a:pPr algn="l" fontAlgn="t"/>
                      <a:r>
                        <a:rPr lang="es-CO" sz="1600" u="none" strike="noStrike">
                          <a:effectLst/>
                          <a:latin typeface="Century Gothic" panose="020B0502020202020204" pitchFamily="34" charset="0"/>
                        </a:rPr>
                        <a:t>CUBIERTA DE VIVERO</a:t>
                      </a:r>
                      <a:endParaRPr lang="es-CO" sz="1600" b="1" i="0" u="none" strike="noStrike">
                        <a:solidFill>
                          <a:srgbClr val="000000"/>
                        </a:solidFill>
                        <a:effectLst/>
                        <a:latin typeface="Century Gothic" panose="020B0502020202020204" pitchFamily="34" charset="0"/>
                      </a:endParaRPr>
                    </a:p>
                  </a:txBody>
                  <a:tcPr marL="5537" marR="5537" marT="5537" marB="0"/>
                </a:tc>
                <a:tc>
                  <a:txBody>
                    <a:bodyPr/>
                    <a:lstStyle/>
                    <a:p>
                      <a:pPr algn="r" fontAlgn="b"/>
                      <a:r>
                        <a:rPr lang="es-CO" sz="1600" u="none" strike="noStrike">
                          <a:effectLst/>
                          <a:latin typeface="Century Gothic" panose="020B0502020202020204" pitchFamily="34" charset="0"/>
                        </a:rPr>
                        <a:t>2,00</a:t>
                      </a:r>
                      <a:endParaRPr lang="es-CO" sz="1600" b="0" i="0" u="none" strike="noStrike">
                        <a:effectLst/>
                        <a:latin typeface="Century Gothic" panose="020B0502020202020204" pitchFamily="34" charset="0"/>
                      </a:endParaRPr>
                    </a:p>
                  </a:txBody>
                  <a:tcPr marL="5537" marR="5537" marT="5537" marB="0" anchor="b"/>
                </a:tc>
                <a:tc>
                  <a:txBody>
                    <a:bodyPr/>
                    <a:lstStyle/>
                    <a:p>
                      <a:pPr algn="r" fontAlgn="b"/>
                      <a:r>
                        <a:rPr lang="es-CO" sz="1600" u="none" strike="noStrike">
                          <a:effectLst/>
                          <a:latin typeface="Century Gothic" panose="020B0502020202020204" pitchFamily="34" charset="0"/>
                        </a:rPr>
                        <a:t>2,00</a:t>
                      </a:r>
                      <a:endParaRPr lang="es-CO" sz="1600" b="0" i="0" u="none" strike="noStrike">
                        <a:effectLst/>
                        <a:latin typeface="Century Gothic" panose="020B0502020202020204" pitchFamily="34" charset="0"/>
                      </a:endParaRPr>
                    </a:p>
                  </a:txBody>
                  <a:tcPr marL="5537" marR="5537" marT="5537" marB="0" anchor="b"/>
                </a:tc>
                <a:tc>
                  <a:txBody>
                    <a:bodyPr/>
                    <a:lstStyle/>
                    <a:p>
                      <a:pPr algn="r" fontAlgn="b"/>
                      <a:r>
                        <a:rPr lang="es-CO" sz="1600" u="none" strike="noStrike" dirty="0">
                          <a:effectLst/>
                          <a:latin typeface="Century Gothic" panose="020B0502020202020204" pitchFamily="34" charset="0"/>
                        </a:rPr>
                        <a:t>3,00</a:t>
                      </a:r>
                      <a:endParaRPr lang="es-CO" sz="1600" b="0" i="0" u="none" strike="noStrike" dirty="0">
                        <a:effectLst/>
                        <a:latin typeface="Century Gothic" panose="020B0502020202020204" pitchFamily="34" charset="0"/>
                      </a:endParaRPr>
                    </a:p>
                  </a:txBody>
                  <a:tcPr marL="5537" marR="5537" marT="5537" marB="0" anchor="b"/>
                </a:tc>
                <a:tc>
                  <a:txBody>
                    <a:bodyPr/>
                    <a:lstStyle/>
                    <a:p>
                      <a:pPr algn="r" fontAlgn="b"/>
                      <a:r>
                        <a:rPr lang="es-CO" sz="1600" u="none" strike="noStrike" dirty="0">
                          <a:effectLst/>
                          <a:latin typeface="Century Gothic" panose="020B0502020202020204" pitchFamily="34" charset="0"/>
                        </a:rPr>
                        <a:t>3,00</a:t>
                      </a:r>
                      <a:endParaRPr lang="es-CO" sz="1600" b="0" i="0" u="none" strike="noStrike" dirty="0">
                        <a:effectLst/>
                        <a:latin typeface="Century Gothic" panose="020B0502020202020204" pitchFamily="34" charset="0"/>
                      </a:endParaRPr>
                    </a:p>
                  </a:txBody>
                  <a:tcPr marL="5537" marR="5537" marT="5537" marB="0" anchor="b"/>
                </a:tc>
                <a:tc>
                  <a:txBody>
                    <a:bodyPr/>
                    <a:lstStyle/>
                    <a:p>
                      <a:pPr algn="r" fontAlgn="b"/>
                      <a:r>
                        <a:rPr lang="es-CO" sz="1600" u="none" strike="noStrike" dirty="0">
                          <a:effectLst/>
                          <a:latin typeface="Century Gothic" panose="020B0502020202020204" pitchFamily="34" charset="0"/>
                        </a:rPr>
                        <a:t>2,00</a:t>
                      </a:r>
                      <a:endParaRPr lang="es-CO" sz="1600" b="0" i="0" u="none" strike="noStrike" dirty="0">
                        <a:effectLst/>
                        <a:latin typeface="Century Gothic" panose="020B0502020202020204" pitchFamily="34" charset="0"/>
                      </a:endParaRPr>
                    </a:p>
                  </a:txBody>
                  <a:tcPr marL="5537" marR="5537" marT="5537" marB="0" anchor="b"/>
                </a:tc>
                <a:tc>
                  <a:txBody>
                    <a:bodyPr/>
                    <a:lstStyle/>
                    <a:p>
                      <a:pPr algn="r" fontAlgn="b"/>
                      <a:r>
                        <a:rPr lang="es-CO" sz="1600" u="none" strike="noStrike" dirty="0">
                          <a:effectLst/>
                          <a:latin typeface="Century Gothic" panose="020B0502020202020204" pitchFamily="34" charset="0"/>
                        </a:rPr>
                        <a:t>2,00</a:t>
                      </a:r>
                      <a:endParaRPr lang="es-CO" sz="1600" b="0" i="0" u="none" strike="noStrike" dirty="0">
                        <a:effectLst/>
                        <a:latin typeface="Century Gothic" panose="020B0502020202020204" pitchFamily="34" charset="0"/>
                      </a:endParaRPr>
                    </a:p>
                  </a:txBody>
                  <a:tcPr marL="5537" marR="5537" marT="5537" marB="0" anchor="b"/>
                </a:tc>
                <a:extLst>
                  <a:ext uri="{0D108BD9-81ED-4DB2-BD59-A6C34878D82A}">
                    <a16:rowId xmlns:a16="http://schemas.microsoft.com/office/drawing/2014/main" val="10004"/>
                  </a:ext>
                </a:extLst>
              </a:tr>
              <a:tr h="252830">
                <a:tc>
                  <a:txBody>
                    <a:bodyPr/>
                    <a:lstStyle/>
                    <a:p>
                      <a:pPr algn="ctr" fontAlgn="t"/>
                      <a:r>
                        <a:rPr lang="es-CO" sz="1600" u="none" strike="noStrike" dirty="0">
                          <a:effectLst/>
                          <a:latin typeface="Century Gothic" panose="020B0502020202020204" pitchFamily="34" charset="0"/>
                        </a:rPr>
                        <a:t>4</a:t>
                      </a:r>
                      <a:endParaRPr lang="es-CO" sz="1600" b="1" i="0" u="none" strike="noStrike" dirty="0">
                        <a:solidFill>
                          <a:srgbClr val="000000"/>
                        </a:solidFill>
                        <a:effectLst/>
                        <a:latin typeface="Century Gothic" panose="020B0502020202020204" pitchFamily="34" charset="0"/>
                      </a:endParaRPr>
                    </a:p>
                  </a:txBody>
                  <a:tcPr marL="5537" marR="5537" marT="5537" marB="0"/>
                </a:tc>
                <a:tc>
                  <a:txBody>
                    <a:bodyPr/>
                    <a:lstStyle/>
                    <a:p>
                      <a:pPr algn="l" fontAlgn="t"/>
                      <a:r>
                        <a:rPr lang="es-CO" sz="1600" u="none" strike="noStrike">
                          <a:effectLst/>
                          <a:latin typeface="Century Gothic" panose="020B0502020202020204" pitchFamily="34" charset="0"/>
                        </a:rPr>
                        <a:t>CERRAMIENTO</a:t>
                      </a:r>
                      <a:endParaRPr lang="es-CO" sz="1600" b="1" i="0" u="none" strike="noStrike">
                        <a:solidFill>
                          <a:srgbClr val="000000"/>
                        </a:solidFill>
                        <a:effectLst/>
                        <a:latin typeface="Century Gothic" panose="020B0502020202020204" pitchFamily="34" charset="0"/>
                      </a:endParaRPr>
                    </a:p>
                  </a:txBody>
                  <a:tcPr marL="5537" marR="5537" marT="5537" marB="0"/>
                </a:tc>
                <a:tc>
                  <a:txBody>
                    <a:bodyPr/>
                    <a:lstStyle/>
                    <a:p>
                      <a:pPr algn="r" fontAlgn="b"/>
                      <a:r>
                        <a:rPr lang="es-CO" sz="1600" u="none" strike="noStrike">
                          <a:effectLst/>
                          <a:latin typeface="Century Gothic" panose="020B0502020202020204" pitchFamily="34" charset="0"/>
                        </a:rPr>
                        <a:t>2,00</a:t>
                      </a:r>
                      <a:endParaRPr lang="es-CO" sz="1600" b="0" i="0" u="none" strike="noStrike">
                        <a:effectLst/>
                        <a:latin typeface="Century Gothic" panose="020B0502020202020204" pitchFamily="34" charset="0"/>
                      </a:endParaRPr>
                    </a:p>
                  </a:txBody>
                  <a:tcPr marL="5537" marR="5537" marT="5537" marB="0" anchor="b"/>
                </a:tc>
                <a:tc>
                  <a:txBody>
                    <a:bodyPr/>
                    <a:lstStyle/>
                    <a:p>
                      <a:pPr algn="r" fontAlgn="b"/>
                      <a:r>
                        <a:rPr lang="es-CO" sz="1600" u="none" strike="noStrike">
                          <a:effectLst/>
                          <a:latin typeface="Century Gothic" panose="020B0502020202020204" pitchFamily="34" charset="0"/>
                        </a:rPr>
                        <a:t>2,00</a:t>
                      </a:r>
                      <a:endParaRPr lang="es-CO" sz="1600" b="0" i="0" u="none" strike="noStrike">
                        <a:effectLst/>
                        <a:latin typeface="Century Gothic" panose="020B0502020202020204" pitchFamily="34" charset="0"/>
                      </a:endParaRPr>
                    </a:p>
                  </a:txBody>
                  <a:tcPr marL="5537" marR="5537" marT="5537" marB="0" anchor="b"/>
                </a:tc>
                <a:tc>
                  <a:txBody>
                    <a:bodyPr/>
                    <a:lstStyle/>
                    <a:p>
                      <a:pPr algn="r" fontAlgn="b"/>
                      <a:r>
                        <a:rPr lang="es-CO" sz="1600" u="none" strike="noStrike">
                          <a:effectLst/>
                          <a:latin typeface="Century Gothic" panose="020B0502020202020204" pitchFamily="34" charset="0"/>
                        </a:rPr>
                        <a:t>3,00</a:t>
                      </a:r>
                      <a:endParaRPr lang="es-CO" sz="1600" b="0" i="0" u="none" strike="noStrike">
                        <a:effectLst/>
                        <a:latin typeface="Century Gothic" panose="020B0502020202020204" pitchFamily="34" charset="0"/>
                      </a:endParaRPr>
                    </a:p>
                  </a:txBody>
                  <a:tcPr marL="5537" marR="5537" marT="5537" marB="0" anchor="b"/>
                </a:tc>
                <a:tc>
                  <a:txBody>
                    <a:bodyPr/>
                    <a:lstStyle/>
                    <a:p>
                      <a:pPr algn="r" fontAlgn="b"/>
                      <a:r>
                        <a:rPr lang="es-CO" sz="1600" u="none" strike="noStrike" dirty="0">
                          <a:effectLst/>
                          <a:latin typeface="Century Gothic" panose="020B0502020202020204" pitchFamily="34" charset="0"/>
                        </a:rPr>
                        <a:t>3,00</a:t>
                      </a:r>
                      <a:endParaRPr lang="es-CO" sz="1600" b="0" i="0" u="none" strike="noStrike" dirty="0">
                        <a:effectLst/>
                        <a:latin typeface="Century Gothic" panose="020B0502020202020204" pitchFamily="34" charset="0"/>
                      </a:endParaRPr>
                    </a:p>
                  </a:txBody>
                  <a:tcPr marL="5537" marR="5537" marT="5537" marB="0" anchor="b"/>
                </a:tc>
                <a:tc>
                  <a:txBody>
                    <a:bodyPr/>
                    <a:lstStyle/>
                    <a:p>
                      <a:pPr algn="r" fontAlgn="b"/>
                      <a:r>
                        <a:rPr lang="es-CO" sz="1600" u="none" strike="noStrike" dirty="0">
                          <a:effectLst/>
                          <a:latin typeface="Century Gothic" panose="020B0502020202020204" pitchFamily="34" charset="0"/>
                        </a:rPr>
                        <a:t>2,00</a:t>
                      </a:r>
                      <a:endParaRPr lang="es-CO" sz="1600" b="0" i="0" u="none" strike="noStrike" dirty="0">
                        <a:effectLst/>
                        <a:latin typeface="Century Gothic" panose="020B0502020202020204" pitchFamily="34" charset="0"/>
                      </a:endParaRPr>
                    </a:p>
                  </a:txBody>
                  <a:tcPr marL="5537" marR="5537" marT="5537" marB="0" anchor="b"/>
                </a:tc>
                <a:tc>
                  <a:txBody>
                    <a:bodyPr/>
                    <a:lstStyle/>
                    <a:p>
                      <a:pPr algn="r" fontAlgn="b"/>
                      <a:r>
                        <a:rPr lang="es-CO" sz="1600" u="none" strike="noStrike">
                          <a:effectLst/>
                          <a:latin typeface="Century Gothic" panose="020B0502020202020204" pitchFamily="34" charset="0"/>
                        </a:rPr>
                        <a:t>2,00</a:t>
                      </a:r>
                      <a:endParaRPr lang="es-CO" sz="1600" b="0" i="0" u="none" strike="noStrike">
                        <a:effectLst/>
                        <a:latin typeface="Century Gothic" panose="020B0502020202020204" pitchFamily="34" charset="0"/>
                      </a:endParaRPr>
                    </a:p>
                  </a:txBody>
                  <a:tcPr marL="5537" marR="5537" marT="5537" marB="0" anchor="b"/>
                </a:tc>
                <a:extLst>
                  <a:ext uri="{0D108BD9-81ED-4DB2-BD59-A6C34878D82A}">
                    <a16:rowId xmlns:a16="http://schemas.microsoft.com/office/drawing/2014/main" val="10005"/>
                  </a:ext>
                </a:extLst>
              </a:tr>
              <a:tr h="252830">
                <a:tc>
                  <a:txBody>
                    <a:bodyPr/>
                    <a:lstStyle/>
                    <a:p>
                      <a:pPr algn="ctr" fontAlgn="t"/>
                      <a:r>
                        <a:rPr lang="es-CO" sz="1600" u="none" strike="noStrike" dirty="0">
                          <a:effectLst/>
                          <a:latin typeface="Century Gothic" panose="020B0502020202020204" pitchFamily="34" charset="0"/>
                        </a:rPr>
                        <a:t>5</a:t>
                      </a:r>
                      <a:endParaRPr lang="es-CO" sz="1600" b="1" i="0" u="none" strike="noStrike" dirty="0">
                        <a:solidFill>
                          <a:srgbClr val="000000"/>
                        </a:solidFill>
                        <a:effectLst/>
                        <a:latin typeface="Century Gothic" panose="020B0502020202020204" pitchFamily="34" charset="0"/>
                      </a:endParaRPr>
                    </a:p>
                  </a:txBody>
                  <a:tcPr marL="5537" marR="5537" marT="5537" marB="0"/>
                </a:tc>
                <a:tc>
                  <a:txBody>
                    <a:bodyPr/>
                    <a:lstStyle/>
                    <a:p>
                      <a:pPr algn="l" fontAlgn="t"/>
                      <a:r>
                        <a:rPr lang="es-CO" sz="1600" u="none" strike="noStrike">
                          <a:effectLst/>
                          <a:latin typeface="Century Gothic" panose="020B0502020202020204" pitchFamily="34" charset="0"/>
                        </a:rPr>
                        <a:t>BODEGA VIVERO</a:t>
                      </a:r>
                      <a:endParaRPr lang="es-CO" sz="1600" b="1" i="0" u="none" strike="noStrike">
                        <a:solidFill>
                          <a:srgbClr val="000000"/>
                        </a:solidFill>
                        <a:effectLst/>
                        <a:latin typeface="Century Gothic" panose="020B0502020202020204" pitchFamily="34" charset="0"/>
                      </a:endParaRPr>
                    </a:p>
                  </a:txBody>
                  <a:tcPr marL="5537" marR="5537" marT="5537" marB="0"/>
                </a:tc>
                <a:tc>
                  <a:txBody>
                    <a:bodyPr/>
                    <a:lstStyle/>
                    <a:p>
                      <a:pPr algn="r" fontAlgn="b"/>
                      <a:r>
                        <a:rPr lang="es-CO" sz="1600" u="none" strike="noStrike">
                          <a:effectLst/>
                          <a:latin typeface="Century Gothic" panose="020B0502020202020204" pitchFamily="34" charset="0"/>
                        </a:rPr>
                        <a:t>2,00</a:t>
                      </a:r>
                      <a:endParaRPr lang="es-CO" sz="1600" b="0" i="0" u="none" strike="noStrike">
                        <a:effectLst/>
                        <a:latin typeface="Century Gothic" panose="020B0502020202020204" pitchFamily="34" charset="0"/>
                      </a:endParaRPr>
                    </a:p>
                  </a:txBody>
                  <a:tcPr marL="5537" marR="5537" marT="5537" marB="0" anchor="b"/>
                </a:tc>
                <a:tc>
                  <a:txBody>
                    <a:bodyPr/>
                    <a:lstStyle/>
                    <a:p>
                      <a:pPr algn="r" fontAlgn="b"/>
                      <a:r>
                        <a:rPr lang="es-CO" sz="1600" u="none" strike="noStrike" dirty="0">
                          <a:effectLst/>
                          <a:latin typeface="Century Gothic" panose="020B0502020202020204" pitchFamily="34" charset="0"/>
                        </a:rPr>
                        <a:t>2,00</a:t>
                      </a:r>
                      <a:endParaRPr lang="es-CO" sz="1600" b="0" i="0" u="none" strike="noStrike" dirty="0">
                        <a:effectLst/>
                        <a:latin typeface="Century Gothic" panose="020B0502020202020204" pitchFamily="34" charset="0"/>
                      </a:endParaRPr>
                    </a:p>
                  </a:txBody>
                  <a:tcPr marL="5537" marR="5537" marT="5537" marB="0" anchor="b"/>
                </a:tc>
                <a:tc>
                  <a:txBody>
                    <a:bodyPr/>
                    <a:lstStyle/>
                    <a:p>
                      <a:pPr algn="r" fontAlgn="b"/>
                      <a:r>
                        <a:rPr lang="es-CO" sz="1600" u="none" strike="noStrike">
                          <a:effectLst/>
                          <a:latin typeface="Century Gothic" panose="020B0502020202020204" pitchFamily="34" charset="0"/>
                        </a:rPr>
                        <a:t>3,00</a:t>
                      </a:r>
                      <a:endParaRPr lang="es-CO" sz="1600" b="0" i="0" u="none" strike="noStrike">
                        <a:effectLst/>
                        <a:latin typeface="Century Gothic" panose="020B0502020202020204" pitchFamily="34" charset="0"/>
                      </a:endParaRPr>
                    </a:p>
                  </a:txBody>
                  <a:tcPr marL="5537" marR="5537" marT="5537" marB="0" anchor="b"/>
                </a:tc>
                <a:tc>
                  <a:txBody>
                    <a:bodyPr/>
                    <a:lstStyle/>
                    <a:p>
                      <a:pPr algn="r" fontAlgn="b"/>
                      <a:r>
                        <a:rPr lang="es-CO" sz="1600" u="none" strike="noStrike">
                          <a:effectLst/>
                          <a:latin typeface="Century Gothic" panose="020B0502020202020204" pitchFamily="34" charset="0"/>
                        </a:rPr>
                        <a:t>3,00</a:t>
                      </a:r>
                      <a:endParaRPr lang="es-CO" sz="1600" b="0" i="0" u="none" strike="noStrike">
                        <a:effectLst/>
                        <a:latin typeface="Century Gothic" panose="020B0502020202020204" pitchFamily="34" charset="0"/>
                      </a:endParaRPr>
                    </a:p>
                  </a:txBody>
                  <a:tcPr marL="5537" marR="5537" marT="5537" marB="0" anchor="b"/>
                </a:tc>
                <a:tc>
                  <a:txBody>
                    <a:bodyPr/>
                    <a:lstStyle/>
                    <a:p>
                      <a:pPr algn="r" fontAlgn="b"/>
                      <a:r>
                        <a:rPr lang="es-CO" sz="1600" u="none" strike="noStrike" dirty="0">
                          <a:effectLst/>
                          <a:latin typeface="Century Gothic" panose="020B0502020202020204" pitchFamily="34" charset="0"/>
                        </a:rPr>
                        <a:t>2,00</a:t>
                      </a:r>
                      <a:endParaRPr lang="es-CO" sz="1600" b="0" i="0" u="none" strike="noStrike" dirty="0">
                        <a:effectLst/>
                        <a:latin typeface="Century Gothic" panose="020B0502020202020204" pitchFamily="34" charset="0"/>
                      </a:endParaRPr>
                    </a:p>
                  </a:txBody>
                  <a:tcPr marL="5537" marR="5537" marT="5537" marB="0" anchor="b"/>
                </a:tc>
                <a:tc>
                  <a:txBody>
                    <a:bodyPr/>
                    <a:lstStyle/>
                    <a:p>
                      <a:pPr algn="r" fontAlgn="b"/>
                      <a:r>
                        <a:rPr lang="es-CO" sz="1600" u="none" strike="noStrike">
                          <a:effectLst/>
                          <a:latin typeface="Century Gothic" panose="020B0502020202020204" pitchFamily="34" charset="0"/>
                        </a:rPr>
                        <a:t>2,00</a:t>
                      </a:r>
                      <a:endParaRPr lang="es-CO" sz="1600" b="0" i="0" u="none" strike="noStrike">
                        <a:effectLst/>
                        <a:latin typeface="Century Gothic" panose="020B0502020202020204" pitchFamily="34" charset="0"/>
                      </a:endParaRPr>
                    </a:p>
                  </a:txBody>
                  <a:tcPr marL="5537" marR="5537" marT="5537" marB="0" anchor="b"/>
                </a:tc>
                <a:extLst>
                  <a:ext uri="{0D108BD9-81ED-4DB2-BD59-A6C34878D82A}">
                    <a16:rowId xmlns:a16="http://schemas.microsoft.com/office/drawing/2014/main" val="10006"/>
                  </a:ext>
                </a:extLst>
              </a:tr>
              <a:tr h="252830">
                <a:tc>
                  <a:txBody>
                    <a:bodyPr/>
                    <a:lstStyle/>
                    <a:p>
                      <a:pPr algn="ctr" fontAlgn="t"/>
                      <a:r>
                        <a:rPr lang="es-CO" sz="1600" u="none" strike="noStrike" dirty="0">
                          <a:effectLst/>
                          <a:latin typeface="Century Gothic" panose="020B0502020202020204" pitchFamily="34" charset="0"/>
                        </a:rPr>
                        <a:t>6</a:t>
                      </a:r>
                      <a:endParaRPr lang="es-CO" sz="1600" b="1" i="0" u="none" strike="noStrike" dirty="0">
                        <a:solidFill>
                          <a:srgbClr val="000000"/>
                        </a:solidFill>
                        <a:effectLst/>
                        <a:latin typeface="Century Gothic" panose="020B0502020202020204" pitchFamily="34" charset="0"/>
                      </a:endParaRPr>
                    </a:p>
                  </a:txBody>
                  <a:tcPr marL="5537" marR="5537" marT="5537" marB="0"/>
                </a:tc>
                <a:tc>
                  <a:txBody>
                    <a:bodyPr/>
                    <a:lstStyle/>
                    <a:p>
                      <a:pPr algn="l" fontAlgn="t"/>
                      <a:r>
                        <a:rPr lang="es-CO" sz="1600" u="none" strike="noStrike">
                          <a:effectLst/>
                          <a:latin typeface="Century Gothic" panose="020B0502020202020204" pitchFamily="34" charset="0"/>
                        </a:rPr>
                        <a:t>ESTRUCTURA PARA SIEMBRA</a:t>
                      </a:r>
                      <a:endParaRPr lang="es-CO" sz="1600" b="1" i="0" u="none" strike="noStrike">
                        <a:solidFill>
                          <a:srgbClr val="000000"/>
                        </a:solidFill>
                        <a:effectLst/>
                        <a:latin typeface="Century Gothic" panose="020B0502020202020204" pitchFamily="34" charset="0"/>
                      </a:endParaRPr>
                    </a:p>
                  </a:txBody>
                  <a:tcPr marL="5537" marR="5537" marT="5537" marB="0"/>
                </a:tc>
                <a:tc>
                  <a:txBody>
                    <a:bodyPr/>
                    <a:lstStyle/>
                    <a:p>
                      <a:pPr algn="r" fontAlgn="b"/>
                      <a:r>
                        <a:rPr lang="es-CO" sz="1600" u="none" strike="noStrike">
                          <a:effectLst/>
                          <a:latin typeface="Century Gothic" panose="020B0502020202020204" pitchFamily="34" charset="0"/>
                        </a:rPr>
                        <a:t>2,00</a:t>
                      </a:r>
                      <a:endParaRPr lang="es-CO" sz="1600" b="0" i="0" u="none" strike="noStrike">
                        <a:effectLst/>
                        <a:latin typeface="Century Gothic" panose="020B0502020202020204" pitchFamily="34" charset="0"/>
                      </a:endParaRPr>
                    </a:p>
                  </a:txBody>
                  <a:tcPr marL="5537" marR="5537" marT="5537" marB="0" anchor="b"/>
                </a:tc>
                <a:tc>
                  <a:txBody>
                    <a:bodyPr/>
                    <a:lstStyle/>
                    <a:p>
                      <a:pPr algn="r" fontAlgn="b"/>
                      <a:r>
                        <a:rPr lang="es-CO" sz="1600" u="none" strike="noStrike">
                          <a:effectLst/>
                          <a:latin typeface="Century Gothic" panose="020B0502020202020204" pitchFamily="34" charset="0"/>
                        </a:rPr>
                        <a:t>2,00</a:t>
                      </a:r>
                      <a:endParaRPr lang="es-CO" sz="1600" b="0" i="0" u="none" strike="noStrike">
                        <a:effectLst/>
                        <a:latin typeface="Century Gothic" panose="020B0502020202020204" pitchFamily="34" charset="0"/>
                      </a:endParaRPr>
                    </a:p>
                  </a:txBody>
                  <a:tcPr marL="5537" marR="5537" marT="5537" marB="0" anchor="b"/>
                </a:tc>
                <a:tc>
                  <a:txBody>
                    <a:bodyPr/>
                    <a:lstStyle/>
                    <a:p>
                      <a:pPr algn="r" fontAlgn="b"/>
                      <a:r>
                        <a:rPr lang="es-CO" sz="1600" u="none" strike="noStrike">
                          <a:effectLst/>
                          <a:latin typeface="Century Gothic" panose="020B0502020202020204" pitchFamily="34" charset="0"/>
                        </a:rPr>
                        <a:t>3,00</a:t>
                      </a:r>
                      <a:endParaRPr lang="es-CO" sz="1600" b="0" i="0" u="none" strike="noStrike">
                        <a:effectLst/>
                        <a:latin typeface="Century Gothic" panose="020B0502020202020204" pitchFamily="34" charset="0"/>
                      </a:endParaRPr>
                    </a:p>
                  </a:txBody>
                  <a:tcPr marL="5537" marR="5537" marT="5537" marB="0" anchor="b"/>
                </a:tc>
                <a:tc>
                  <a:txBody>
                    <a:bodyPr/>
                    <a:lstStyle/>
                    <a:p>
                      <a:pPr algn="r" fontAlgn="b"/>
                      <a:r>
                        <a:rPr lang="es-CO" sz="1600" u="none" strike="noStrike" dirty="0">
                          <a:effectLst/>
                          <a:latin typeface="Century Gothic" panose="020B0502020202020204" pitchFamily="34" charset="0"/>
                        </a:rPr>
                        <a:t>3,00</a:t>
                      </a:r>
                      <a:endParaRPr lang="es-CO" sz="1600" b="0" i="0" u="none" strike="noStrike" dirty="0">
                        <a:effectLst/>
                        <a:latin typeface="Century Gothic" panose="020B0502020202020204" pitchFamily="34" charset="0"/>
                      </a:endParaRPr>
                    </a:p>
                  </a:txBody>
                  <a:tcPr marL="5537" marR="5537" marT="5537" marB="0" anchor="b"/>
                </a:tc>
                <a:tc>
                  <a:txBody>
                    <a:bodyPr/>
                    <a:lstStyle/>
                    <a:p>
                      <a:pPr algn="r" fontAlgn="b"/>
                      <a:r>
                        <a:rPr lang="es-CO" sz="1600" u="none" strike="noStrike" dirty="0">
                          <a:effectLst/>
                          <a:latin typeface="Century Gothic" panose="020B0502020202020204" pitchFamily="34" charset="0"/>
                        </a:rPr>
                        <a:t>2,00</a:t>
                      </a:r>
                      <a:endParaRPr lang="es-CO" sz="1600" b="0" i="0" u="none" strike="noStrike" dirty="0">
                        <a:effectLst/>
                        <a:latin typeface="Century Gothic" panose="020B0502020202020204" pitchFamily="34" charset="0"/>
                      </a:endParaRPr>
                    </a:p>
                  </a:txBody>
                  <a:tcPr marL="5537" marR="5537" marT="5537" marB="0" anchor="b"/>
                </a:tc>
                <a:tc>
                  <a:txBody>
                    <a:bodyPr/>
                    <a:lstStyle/>
                    <a:p>
                      <a:pPr algn="r" fontAlgn="b"/>
                      <a:r>
                        <a:rPr lang="es-CO" sz="1600" u="none" strike="noStrike">
                          <a:effectLst/>
                          <a:latin typeface="Century Gothic" panose="020B0502020202020204" pitchFamily="34" charset="0"/>
                        </a:rPr>
                        <a:t>2,00</a:t>
                      </a:r>
                      <a:endParaRPr lang="es-CO" sz="1600" b="0" i="0" u="none" strike="noStrike">
                        <a:effectLst/>
                        <a:latin typeface="Century Gothic" panose="020B0502020202020204" pitchFamily="34" charset="0"/>
                      </a:endParaRPr>
                    </a:p>
                  </a:txBody>
                  <a:tcPr marL="5537" marR="5537" marT="5537" marB="0" anchor="b"/>
                </a:tc>
                <a:extLst>
                  <a:ext uri="{0D108BD9-81ED-4DB2-BD59-A6C34878D82A}">
                    <a16:rowId xmlns:a16="http://schemas.microsoft.com/office/drawing/2014/main" val="10007"/>
                  </a:ext>
                </a:extLst>
              </a:tr>
              <a:tr h="252830">
                <a:tc>
                  <a:txBody>
                    <a:bodyPr/>
                    <a:lstStyle/>
                    <a:p>
                      <a:pPr algn="ctr" fontAlgn="t"/>
                      <a:r>
                        <a:rPr lang="es-CO" sz="1600" u="none" strike="noStrike" dirty="0">
                          <a:effectLst/>
                          <a:latin typeface="Century Gothic" panose="020B0502020202020204" pitchFamily="34" charset="0"/>
                        </a:rPr>
                        <a:t>7</a:t>
                      </a:r>
                      <a:endParaRPr lang="es-CO" sz="1600" b="1" i="0" u="none" strike="noStrike" dirty="0">
                        <a:solidFill>
                          <a:srgbClr val="000000"/>
                        </a:solidFill>
                        <a:effectLst/>
                        <a:latin typeface="Century Gothic" panose="020B0502020202020204" pitchFamily="34" charset="0"/>
                      </a:endParaRPr>
                    </a:p>
                  </a:txBody>
                  <a:tcPr marL="5537" marR="5537" marT="5537" marB="0"/>
                </a:tc>
                <a:tc>
                  <a:txBody>
                    <a:bodyPr/>
                    <a:lstStyle/>
                    <a:p>
                      <a:pPr algn="l" fontAlgn="t"/>
                      <a:r>
                        <a:rPr lang="es-CO" sz="1600" u="none" strike="noStrike">
                          <a:effectLst/>
                          <a:latin typeface="Century Gothic" panose="020B0502020202020204" pitchFamily="34" charset="0"/>
                        </a:rPr>
                        <a:t>SISTEMA DE RIEGO</a:t>
                      </a:r>
                      <a:endParaRPr lang="es-CO" sz="1600" b="1" i="0" u="none" strike="noStrike">
                        <a:solidFill>
                          <a:srgbClr val="000000"/>
                        </a:solidFill>
                        <a:effectLst/>
                        <a:latin typeface="Century Gothic" panose="020B0502020202020204" pitchFamily="34" charset="0"/>
                      </a:endParaRPr>
                    </a:p>
                  </a:txBody>
                  <a:tcPr marL="5537" marR="5537" marT="5537" marB="0"/>
                </a:tc>
                <a:tc>
                  <a:txBody>
                    <a:bodyPr/>
                    <a:lstStyle/>
                    <a:p>
                      <a:pPr algn="r" fontAlgn="b"/>
                      <a:r>
                        <a:rPr lang="es-CO" sz="1600" u="none" strike="noStrike">
                          <a:effectLst/>
                          <a:latin typeface="Century Gothic" panose="020B0502020202020204" pitchFamily="34" charset="0"/>
                        </a:rPr>
                        <a:t>2,00</a:t>
                      </a:r>
                      <a:endParaRPr lang="es-CO" sz="1600" b="0" i="0" u="none" strike="noStrike">
                        <a:effectLst/>
                        <a:latin typeface="Century Gothic" panose="020B0502020202020204" pitchFamily="34" charset="0"/>
                      </a:endParaRPr>
                    </a:p>
                  </a:txBody>
                  <a:tcPr marL="5537" marR="5537" marT="5537" marB="0" anchor="b"/>
                </a:tc>
                <a:tc>
                  <a:txBody>
                    <a:bodyPr/>
                    <a:lstStyle/>
                    <a:p>
                      <a:pPr algn="r" fontAlgn="b"/>
                      <a:r>
                        <a:rPr lang="es-CO" sz="1600" u="none" strike="noStrike">
                          <a:effectLst/>
                          <a:latin typeface="Century Gothic" panose="020B0502020202020204" pitchFamily="34" charset="0"/>
                        </a:rPr>
                        <a:t>2,00</a:t>
                      </a:r>
                      <a:endParaRPr lang="es-CO" sz="1600" b="0" i="0" u="none" strike="noStrike">
                        <a:effectLst/>
                        <a:latin typeface="Century Gothic" panose="020B0502020202020204" pitchFamily="34" charset="0"/>
                      </a:endParaRPr>
                    </a:p>
                  </a:txBody>
                  <a:tcPr marL="5537" marR="5537" marT="5537" marB="0" anchor="b"/>
                </a:tc>
                <a:tc>
                  <a:txBody>
                    <a:bodyPr/>
                    <a:lstStyle/>
                    <a:p>
                      <a:pPr algn="r" fontAlgn="b"/>
                      <a:r>
                        <a:rPr lang="es-CO" sz="1600" u="none" strike="noStrike">
                          <a:effectLst/>
                          <a:latin typeface="Century Gothic" panose="020B0502020202020204" pitchFamily="34" charset="0"/>
                        </a:rPr>
                        <a:t>3,00</a:t>
                      </a:r>
                      <a:endParaRPr lang="es-CO" sz="1600" b="0" i="0" u="none" strike="noStrike">
                        <a:effectLst/>
                        <a:latin typeface="Century Gothic" panose="020B0502020202020204" pitchFamily="34" charset="0"/>
                      </a:endParaRPr>
                    </a:p>
                  </a:txBody>
                  <a:tcPr marL="5537" marR="5537" marT="5537" marB="0" anchor="b"/>
                </a:tc>
                <a:tc>
                  <a:txBody>
                    <a:bodyPr/>
                    <a:lstStyle/>
                    <a:p>
                      <a:pPr algn="r" fontAlgn="b"/>
                      <a:r>
                        <a:rPr lang="es-CO" sz="1600" u="none" strike="noStrike" dirty="0">
                          <a:effectLst/>
                          <a:latin typeface="Century Gothic" panose="020B0502020202020204" pitchFamily="34" charset="0"/>
                        </a:rPr>
                        <a:t>3,00</a:t>
                      </a:r>
                      <a:endParaRPr lang="es-CO" sz="1600" b="0" i="0" u="none" strike="noStrike" dirty="0">
                        <a:effectLst/>
                        <a:latin typeface="Century Gothic" panose="020B0502020202020204" pitchFamily="34" charset="0"/>
                      </a:endParaRPr>
                    </a:p>
                  </a:txBody>
                  <a:tcPr marL="5537" marR="5537" marT="5537" marB="0" anchor="b"/>
                </a:tc>
                <a:tc>
                  <a:txBody>
                    <a:bodyPr/>
                    <a:lstStyle/>
                    <a:p>
                      <a:pPr algn="r" fontAlgn="b"/>
                      <a:r>
                        <a:rPr lang="es-CO" sz="1600" u="none" strike="noStrike" dirty="0">
                          <a:effectLst/>
                          <a:latin typeface="Century Gothic" panose="020B0502020202020204" pitchFamily="34" charset="0"/>
                        </a:rPr>
                        <a:t>2,00</a:t>
                      </a:r>
                      <a:endParaRPr lang="es-CO" sz="1600" b="0" i="0" u="none" strike="noStrike" dirty="0">
                        <a:effectLst/>
                        <a:latin typeface="Century Gothic" panose="020B0502020202020204" pitchFamily="34" charset="0"/>
                      </a:endParaRPr>
                    </a:p>
                  </a:txBody>
                  <a:tcPr marL="5537" marR="5537" marT="5537" marB="0" anchor="b"/>
                </a:tc>
                <a:tc>
                  <a:txBody>
                    <a:bodyPr/>
                    <a:lstStyle/>
                    <a:p>
                      <a:pPr algn="r" fontAlgn="b"/>
                      <a:r>
                        <a:rPr lang="es-CO" sz="1600" u="none" strike="noStrike">
                          <a:effectLst/>
                          <a:latin typeface="Century Gothic" panose="020B0502020202020204" pitchFamily="34" charset="0"/>
                        </a:rPr>
                        <a:t>2,00</a:t>
                      </a:r>
                      <a:endParaRPr lang="es-CO" sz="1600" b="0" i="0" u="none" strike="noStrike">
                        <a:effectLst/>
                        <a:latin typeface="Century Gothic" panose="020B0502020202020204" pitchFamily="34" charset="0"/>
                      </a:endParaRPr>
                    </a:p>
                  </a:txBody>
                  <a:tcPr marL="5537" marR="5537" marT="5537" marB="0" anchor="b"/>
                </a:tc>
                <a:extLst>
                  <a:ext uri="{0D108BD9-81ED-4DB2-BD59-A6C34878D82A}">
                    <a16:rowId xmlns:a16="http://schemas.microsoft.com/office/drawing/2014/main" val="10008"/>
                  </a:ext>
                </a:extLst>
              </a:tr>
              <a:tr h="500046">
                <a:tc>
                  <a:txBody>
                    <a:bodyPr/>
                    <a:lstStyle/>
                    <a:p>
                      <a:pPr algn="l" fontAlgn="b"/>
                      <a:r>
                        <a:rPr lang="es-CO" sz="1600" u="none" strike="noStrike" dirty="0">
                          <a:effectLst/>
                          <a:latin typeface="Century Gothic" panose="020B0502020202020204" pitchFamily="34" charset="0"/>
                        </a:rPr>
                        <a:t> </a:t>
                      </a:r>
                      <a:endParaRPr lang="es-CO" sz="1600" b="0" i="0" u="none" strike="noStrike" dirty="0">
                        <a:effectLst/>
                        <a:latin typeface="Century Gothic" panose="020B0502020202020204" pitchFamily="34" charset="0"/>
                      </a:endParaRPr>
                    </a:p>
                  </a:txBody>
                  <a:tcPr marL="5537" marR="5537" marT="5537" marB="0" anchor="b"/>
                </a:tc>
                <a:tc>
                  <a:txBody>
                    <a:bodyPr/>
                    <a:lstStyle/>
                    <a:p>
                      <a:pPr algn="l" fontAlgn="b"/>
                      <a:r>
                        <a:rPr lang="es-CO" sz="1600" u="none" strike="noStrike" dirty="0">
                          <a:effectLst/>
                          <a:latin typeface="Century Gothic" panose="020B0502020202020204" pitchFamily="34" charset="0"/>
                        </a:rPr>
                        <a:t>EJECUCION POR MES – VIVEROS</a:t>
                      </a:r>
                      <a:r>
                        <a:rPr lang="es-CO" sz="1600" u="none" strike="noStrike" baseline="0" dirty="0">
                          <a:effectLst/>
                          <a:latin typeface="Century Gothic" panose="020B0502020202020204" pitchFamily="34" charset="0"/>
                        </a:rPr>
                        <a:t> EJECUTADOS</a:t>
                      </a:r>
                      <a:endParaRPr lang="es-CO" sz="1600" b="0" i="0" u="none" strike="noStrike" dirty="0">
                        <a:effectLst/>
                        <a:latin typeface="Century Gothic" panose="020B0502020202020204" pitchFamily="34" charset="0"/>
                      </a:endParaRPr>
                    </a:p>
                  </a:txBody>
                  <a:tcPr marL="5537" marR="5537" marT="5537" marB="0" anchor="b"/>
                </a:tc>
                <a:tc>
                  <a:txBody>
                    <a:bodyPr/>
                    <a:lstStyle/>
                    <a:p>
                      <a:pPr algn="r" fontAlgn="b"/>
                      <a:r>
                        <a:rPr lang="es-CO" sz="1600" u="none" strike="noStrike">
                          <a:effectLst/>
                          <a:latin typeface="Century Gothic" panose="020B0502020202020204" pitchFamily="34" charset="0"/>
                        </a:rPr>
                        <a:t>2,00</a:t>
                      </a:r>
                      <a:endParaRPr lang="es-CO" sz="1600" b="0" i="0" u="none" strike="noStrike">
                        <a:effectLst/>
                        <a:latin typeface="Century Gothic" panose="020B0502020202020204" pitchFamily="34" charset="0"/>
                      </a:endParaRPr>
                    </a:p>
                  </a:txBody>
                  <a:tcPr marL="5537" marR="5537" marT="5537" marB="0" anchor="b"/>
                </a:tc>
                <a:tc>
                  <a:txBody>
                    <a:bodyPr/>
                    <a:lstStyle/>
                    <a:p>
                      <a:pPr algn="r" fontAlgn="b"/>
                      <a:r>
                        <a:rPr lang="es-CO" sz="1600" u="none" strike="noStrike">
                          <a:effectLst/>
                          <a:latin typeface="Century Gothic" panose="020B0502020202020204" pitchFamily="34" charset="0"/>
                        </a:rPr>
                        <a:t>2,00</a:t>
                      </a:r>
                      <a:endParaRPr lang="es-CO" sz="1600" b="0" i="0" u="none" strike="noStrike">
                        <a:effectLst/>
                        <a:latin typeface="Century Gothic" panose="020B0502020202020204" pitchFamily="34" charset="0"/>
                      </a:endParaRPr>
                    </a:p>
                  </a:txBody>
                  <a:tcPr marL="5537" marR="5537" marT="5537" marB="0" anchor="b"/>
                </a:tc>
                <a:tc>
                  <a:txBody>
                    <a:bodyPr/>
                    <a:lstStyle/>
                    <a:p>
                      <a:pPr algn="r" fontAlgn="b"/>
                      <a:r>
                        <a:rPr lang="es-CO" sz="1600" u="none" strike="noStrike">
                          <a:effectLst/>
                          <a:latin typeface="Century Gothic" panose="020B0502020202020204" pitchFamily="34" charset="0"/>
                        </a:rPr>
                        <a:t>3,00</a:t>
                      </a:r>
                      <a:endParaRPr lang="es-CO" sz="1600" b="0" i="0" u="none" strike="noStrike">
                        <a:effectLst/>
                        <a:latin typeface="Century Gothic" panose="020B0502020202020204" pitchFamily="34" charset="0"/>
                      </a:endParaRPr>
                    </a:p>
                  </a:txBody>
                  <a:tcPr marL="5537" marR="5537" marT="5537" marB="0" anchor="b"/>
                </a:tc>
                <a:tc>
                  <a:txBody>
                    <a:bodyPr/>
                    <a:lstStyle/>
                    <a:p>
                      <a:pPr algn="r" fontAlgn="b"/>
                      <a:r>
                        <a:rPr lang="es-CO" sz="1600" u="none" strike="noStrike">
                          <a:effectLst/>
                          <a:latin typeface="Century Gothic" panose="020B0502020202020204" pitchFamily="34" charset="0"/>
                        </a:rPr>
                        <a:t>3,00</a:t>
                      </a:r>
                      <a:endParaRPr lang="es-CO" sz="1600" b="0" i="0" u="none" strike="noStrike">
                        <a:effectLst/>
                        <a:latin typeface="Century Gothic" panose="020B0502020202020204" pitchFamily="34" charset="0"/>
                      </a:endParaRPr>
                    </a:p>
                  </a:txBody>
                  <a:tcPr marL="5537" marR="5537" marT="5537" marB="0" anchor="b"/>
                </a:tc>
                <a:tc>
                  <a:txBody>
                    <a:bodyPr/>
                    <a:lstStyle/>
                    <a:p>
                      <a:pPr algn="r" fontAlgn="b"/>
                      <a:r>
                        <a:rPr lang="es-CO" sz="1600" u="none" strike="noStrike">
                          <a:effectLst/>
                          <a:latin typeface="Century Gothic" panose="020B0502020202020204" pitchFamily="34" charset="0"/>
                        </a:rPr>
                        <a:t>2,00</a:t>
                      </a:r>
                      <a:endParaRPr lang="es-CO" sz="1600" b="0" i="0" u="none" strike="noStrike">
                        <a:effectLst/>
                        <a:latin typeface="Century Gothic" panose="020B0502020202020204" pitchFamily="34" charset="0"/>
                      </a:endParaRPr>
                    </a:p>
                  </a:txBody>
                  <a:tcPr marL="5537" marR="5537" marT="5537" marB="0" anchor="b"/>
                </a:tc>
                <a:tc>
                  <a:txBody>
                    <a:bodyPr/>
                    <a:lstStyle/>
                    <a:p>
                      <a:pPr algn="r" fontAlgn="b"/>
                      <a:r>
                        <a:rPr lang="es-CO" sz="1600" u="none" strike="noStrike">
                          <a:effectLst/>
                          <a:latin typeface="Century Gothic" panose="020B0502020202020204" pitchFamily="34" charset="0"/>
                        </a:rPr>
                        <a:t>2,00</a:t>
                      </a:r>
                      <a:endParaRPr lang="es-CO" sz="1600" b="0" i="0" u="none" strike="noStrike">
                        <a:effectLst/>
                        <a:latin typeface="Century Gothic" panose="020B0502020202020204" pitchFamily="34" charset="0"/>
                      </a:endParaRPr>
                    </a:p>
                  </a:txBody>
                  <a:tcPr marL="5537" marR="5537" marT="5537" marB="0" anchor="b"/>
                </a:tc>
                <a:extLst>
                  <a:ext uri="{0D108BD9-81ED-4DB2-BD59-A6C34878D82A}">
                    <a16:rowId xmlns:a16="http://schemas.microsoft.com/office/drawing/2014/main" val="10009"/>
                  </a:ext>
                </a:extLst>
              </a:tr>
              <a:tr h="252830">
                <a:tc>
                  <a:txBody>
                    <a:bodyPr/>
                    <a:lstStyle/>
                    <a:p>
                      <a:pPr algn="l" fontAlgn="b"/>
                      <a:r>
                        <a:rPr lang="es-CO" sz="1600" u="none" strike="noStrike">
                          <a:effectLst/>
                          <a:latin typeface="Century Gothic" panose="020B0502020202020204" pitchFamily="34" charset="0"/>
                        </a:rPr>
                        <a:t> </a:t>
                      </a:r>
                      <a:endParaRPr lang="es-CO" sz="1600" b="0" i="0" u="none" strike="noStrike">
                        <a:effectLst/>
                        <a:latin typeface="Century Gothic" panose="020B0502020202020204" pitchFamily="34" charset="0"/>
                      </a:endParaRPr>
                    </a:p>
                  </a:txBody>
                  <a:tcPr marL="5537" marR="5537" marT="5537" marB="0" anchor="b"/>
                </a:tc>
                <a:tc>
                  <a:txBody>
                    <a:bodyPr/>
                    <a:lstStyle/>
                    <a:p>
                      <a:pPr algn="l" fontAlgn="b"/>
                      <a:r>
                        <a:rPr lang="es-CO" sz="1600" u="none" strike="noStrike">
                          <a:effectLst/>
                          <a:latin typeface="Century Gothic" panose="020B0502020202020204" pitchFamily="34" charset="0"/>
                        </a:rPr>
                        <a:t> </a:t>
                      </a:r>
                      <a:endParaRPr lang="es-CO" sz="1600" b="0" i="0" u="none" strike="noStrike">
                        <a:effectLst/>
                        <a:latin typeface="Century Gothic" panose="020B0502020202020204" pitchFamily="34" charset="0"/>
                      </a:endParaRPr>
                    </a:p>
                  </a:txBody>
                  <a:tcPr marL="5537" marR="5537" marT="5537" marB="0" anchor="b"/>
                </a:tc>
                <a:tc>
                  <a:txBody>
                    <a:bodyPr/>
                    <a:lstStyle/>
                    <a:p>
                      <a:pPr algn="r" fontAlgn="b"/>
                      <a:r>
                        <a:rPr lang="es-CO" sz="1600" u="none" strike="noStrike">
                          <a:effectLst/>
                          <a:latin typeface="Century Gothic" panose="020B0502020202020204" pitchFamily="34" charset="0"/>
                        </a:rPr>
                        <a:t> </a:t>
                      </a:r>
                      <a:endParaRPr lang="es-CO" sz="1600" b="0" i="0" u="none" strike="noStrike">
                        <a:effectLst/>
                        <a:latin typeface="Century Gothic" panose="020B0502020202020204" pitchFamily="34" charset="0"/>
                      </a:endParaRPr>
                    </a:p>
                  </a:txBody>
                  <a:tcPr marL="5537" marR="5537" marT="5537" marB="0" anchor="b"/>
                </a:tc>
                <a:tc>
                  <a:txBody>
                    <a:bodyPr/>
                    <a:lstStyle/>
                    <a:p>
                      <a:pPr algn="r" fontAlgn="b"/>
                      <a:r>
                        <a:rPr lang="es-CO" sz="1600" u="none" strike="noStrike">
                          <a:effectLst/>
                          <a:latin typeface="Century Gothic" panose="020B0502020202020204" pitchFamily="34" charset="0"/>
                        </a:rPr>
                        <a:t> </a:t>
                      </a:r>
                      <a:endParaRPr lang="es-CO" sz="1600" b="0" i="0" u="none" strike="noStrike">
                        <a:effectLst/>
                        <a:latin typeface="Century Gothic" panose="020B0502020202020204" pitchFamily="34" charset="0"/>
                      </a:endParaRPr>
                    </a:p>
                  </a:txBody>
                  <a:tcPr marL="5537" marR="5537" marT="5537" marB="0" anchor="b"/>
                </a:tc>
                <a:tc>
                  <a:txBody>
                    <a:bodyPr/>
                    <a:lstStyle/>
                    <a:p>
                      <a:pPr algn="r" fontAlgn="b"/>
                      <a:r>
                        <a:rPr lang="es-CO" sz="1600" u="none" strike="noStrike">
                          <a:effectLst/>
                          <a:latin typeface="Century Gothic" panose="020B0502020202020204" pitchFamily="34" charset="0"/>
                        </a:rPr>
                        <a:t> </a:t>
                      </a:r>
                      <a:endParaRPr lang="es-CO" sz="1600" b="0" i="0" u="none" strike="noStrike">
                        <a:effectLst/>
                        <a:latin typeface="Century Gothic" panose="020B0502020202020204" pitchFamily="34" charset="0"/>
                      </a:endParaRPr>
                    </a:p>
                  </a:txBody>
                  <a:tcPr marL="5537" marR="5537" marT="5537" marB="0" anchor="b"/>
                </a:tc>
                <a:tc>
                  <a:txBody>
                    <a:bodyPr/>
                    <a:lstStyle/>
                    <a:p>
                      <a:pPr algn="r" fontAlgn="b"/>
                      <a:r>
                        <a:rPr lang="es-CO" sz="1600" u="none" strike="noStrike">
                          <a:effectLst/>
                          <a:latin typeface="Century Gothic" panose="020B0502020202020204" pitchFamily="34" charset="0"/>
                        </a:rPr>
                        <a:t> </a:t>
                      </a:r>
                      <a:endParaRPr lang="es-CO" sz="1600" b="0" i="0" u="none" strike="noStrike">
                        <a:effectLst/>
                        <a:latin typeface="Century Gothic" panose="020B0502020202020204" pitchFamily="34" charset="0"/>
                      </a:endParaRPr>
                    </a:p>
                  </a:txBody>
                  <a:tcPr marL="5537" marR="5537" marT="5537" marB="0" anchor="b"/>
                </a:tc>
                <a:tc>
                  <a:txBody>
                    <a:bodyPr/>
                    <a:lstStyle/>
                    <a:p>
                      <a:pPr algn="r" fontAlgn="b"/>
                      <a:r>
                        <a:rPr lang="es-CO" sz="1600" u="none" strike="noStrike">
                          <a:effectLst/>
                          <a:latin typeface="Century Gothic" panose="020B0502020202020204" pitchFamily="34" charset="0"/>
                        </a:rPr>
                        <a:t> </a:t>
                      </a:r>
                      <a:endParaRPr lang="es-CO" sz="1600" b="0" i="0" u="none" strike="noStrike">
                        <a:effectLst/>
                        <a:latin typeface="Century Gothic" panose="020B0502020202020204" pitchFamily="34" charset="0"/>
                      </a:endParaRPr>
                    </a:p>
                  </a:txBody>
                  <a:tcPr marL="5537" marR="5537" marT="5537" marB="0" anchor="b"/>
                </a:tc>
                <a:tc>
                  <a:txBody>
                    <a:bodyPr/>
                    <a:lstStyle/>
                    <a:p>
                      <a:pPr algn="r" fontAlgn="b"/>
                      <a:r>
                        <a:rPr lang="es-CO" sz="1600" u="none" strike="noStrike">
                          <a:effectLst/>
                          <a:latin typeface="Century Gothic" panose="020B0502020202020204" pitchFamily="34" charset="0"/>
                        </a:rPr>
                        <a:t> </a:t>
                      </a:r>
                      <a:endParaRPr lang="es-CO" sz="1600" b="0" i="0" u="none" strike="noStrike">
                        <a:effectLst/>
                        <a:latin typeface="Century Gothic" panose="020B0502020202020204" pitchFamily="34" charset="0"/>
                      </a:endParaRPr>
                    </a:p>
                  </a:txBody>
                  <a:tcPr marL="5537" marR="5537" marT="5537" marB="0" anchor="b"/>
                </a:tc>
                <a:extLst>
                  <a:ext uri="{0D108BD9-81ED-4DB2-BD59-A6C34878D82A}">
                    <a16:rowId xmlns:a16="http://schemas.microsoft.com/office/drawing/2014/main" val="10010"/>
                  </a:ext>
                </a:extLst>
              </a:tr>
              <a:tr h="500046">
                <a:tc>
                  <a:txBody>
                    <a:bodyPr/>
                    <a:lstStyle/>
                    <a:p>
                      <a:pPr algn="l" fontAlgn="b"/>
                      <a:r>
                        <a:rPr lang="es-CO" sz="1600" u="none" strike="noStrike" dirty="0">
                          <a:effectLst/>
                          <a:latin typeface="Century Gothic" panose="020B0502020202020204" pitchFamily="34" charset="0"/>
                        </a:rPr>
                        <a:t> </a:t>
                      </a:r>
                      <a:endParaRPr lang="es-CO" sz="1600" b="0" i="0" u="none" strike="noStrike" dirty="0">
                        <a:effectLst/>
                        <a:latin typeface="Century Gothic" panose="020B0502020202020204" pitchFamily="34" charset="0"/>
                      </a:endParaRPr>
                    </a:p>
                  </a:txBody>
                  <a:tcPr marL="5537" marR="5537" marT="5537" marB="0" anchor="b"/>
                </a:tc>
                <a:tc>
                  <a:txBody>
                    <a:bodyPr/>
                    <a:lstStyle/>
                    <a:p>
                      <a:pPr algn="l" fontAlgn="b"/>
                      <a:r>
                        <a:rPr lang="es-CO" sz="1600" u="none" strike="noStrike" dirty="0">
                          <a:effectLst/>
                          <a:latin typeface="Century Gothic" panose="020B0502020202020204" pitchFamily="34" charset="0"/>
                        </a:rPr>
                        <a:t>OBRA</a:t>
                      </a:r>
                      <a:r>
                        <a:rPr lang="es-CO" sz="1600" u="none" strike="noStrike" baseline="0" dirty="0">
                          <a:effectLst/>
                          <a:latin typeface="Century Gothic" panose="020B0502020202020204" pitchFamily="34" charset="0"/>
                        </a:rPr>
                        <a:t> EJECUTADA A</a:t>
                      </a:r>
                      <a:r>
                        <a:rPr lang="es-CO" sz="1600" u="none" strike="noStrike" dirty="0">
                          <a:effectLst/>
                          <a:latin typeface="Century Gothic" panose="020B0502020202020204" pitchFamily="34" charset="0"/>
                        </a:rPr>
                        <a:t>CUMULADO</a:t>
                      </a:r>
                      <a:endParaRPr lang="es-CO" sz="1600" b="1" i="0" u="none" strike="noStrike" dirty="0">
                        <a:effectLst/>
                        <a:latin typeface="Century Gothic" panose="020B0502020202020204" pitchFamily="34" charset="0"/>
                      </a:endParaRPr>
                    </a:p>
                  </a:txBody>
                  <a:tcPr marL="5537" marR="5537" marT="5537" marB="0" anchor="b"/>
                </a:tc>
                <a:tc>
                  <a:txBody>
                    <a:bodyPr/>
                    <a:lstStyle/>
                    <a:p>
                      <a:pPr algn="r" fontAlgn="b"/>
                      <a:r>
                        <a:rPr lang="es-CO" sz="1600" u="none" strike="noStrike">
                          <a:effectLst/>
                          <a:latin typeface="Century Gothic" panose="020B0502020202020204" pitchFamily="34" charset="0"/>
                        </a:rPr>
                        <a:t>2,00</a:t>
                      </a:r>
                      <a:endParaRPr lang="es-CO" sz="1600" b="1" i="0" u="none" strike="noStrike">
                        <a:effectLst/>
                        <a:latin typeface="Century Gothic" panose="020B0502020202020204" pitchFamily="34" charset="0"/>
                      </a:endParaRPr>
                    </a:p>
                  </a:txBody>
                  <a:tcPr marL="5537" marR="5537" marT="5537" marB="0" anchor="b"/>
                </a:tc>
                <a:tc>
                  <a:txBody>
                    <a:bodyPr/>
                    <a:lstStyle/>
                    <a:p>
                      <a:pPr algn="r" fontAlgn="b"/>
                      <a:r>
                        <a:rPr lang="es-CO" sz="1600" u="none" strike="noStrike">
                          <a:effectLst/>
                          <a:latin typeface="Century Gothic" panose="020B0502020202020204" pitchFamily="34" charset="0"/>
                        </a:rPr>
                        <a:t>4,00</a:t>
                      </a:r>
                      <a:endParaRPr lang="es-CO" sz="1600" b="1" i="0" u="none" strike="noStrike">
                        <a:effectLst/>
                        <a:latin typeface="Century Gothic" panose="020B0502020202020204" pitchFamily="34" charset="0"/>
                      </a:endParaRPr>
                    </a:p>
                  </a:txBody>
                  <a:tcPr marL="5537" marR="5537" marT="5537" marB="0" anchor="b"/>
                </a:tc>
                <a:tc>
                  <a:txBody>
                    <a:bodyPr/>
                    <a:lstStyle/>
                    <a:p>
                      <a:pPr algn="r" fontAlgn="b"/>
                      <a:r>
                        <a:rPr lang="es-CO" sz="1600" u="none" strike="noStrike">
                          <a:effectLst/>
                          <a:latin typeface="Century Gothic" panose="020B0502020202020204" pitchFamily="34" charset="0"/>
                        </a:rPr>
                        <a:t>7,00</a:t>
                      </a:r>
                      <a:endParaRPr lang="es-CO" sz="1600" b="1" i="0" u="none" strike="noStrike">
                        <a:effectLst/>
                        <a:latin typeface="Century Gothic" panose="020B0502020202020204" pitchFamily="34" charset="0"/>
                      </a:endParaRPr>
                    </a:p>
                  </a:txBody>
                  <a:tcPr marL="5537" marR="5537" marT="5537" marB="0" anchor="b"/>
                </a:tc>
                <a:tc>
                  <a:txBody>
                    <a:bodyPr/>
                    <a:lstStyle/>
                    <a:p>
                      <a:pPr algn="r" fontAlgn="b"/>
                      <a:r>
                        <a:rPr lang="es-CO" sz="1600" u="none" strike="noStrike">
                          <a:effectLst/>
                          <a:latin typeface="Century Gothic" panose="020B0502020202020204" pitchFamily="34" charset="0"/>
                        </a:rPr>
                        <a:t>10,00</a:t>
                      </a:r>
                      <a:endParaRPr lang="es-CO" sz="1600" b="1" i="0" u="none" strike="noStrike">
                        <a:effectLst/>
                        <a:latin typeface="Century Gothic" panose="020B0502020202020204" pitchFamily="34" charset="0"/>
                      </a:endParaRPr>
                    </a:p>
                  </a:txBody>
                  <a:tcPr marL="5537" marR="5537" marT="5537" marB="0" anchor="b"/>
                </a:tc>
                <a:tc>
                  <a:txBody>
                    <a:bodyPr/>
                    <a:lstStyle/>
                    <a:p>
                      <a:pPr algn="r" fontAlgn="b"/>
                      <a:r>
                        <a:rPr lang="es-CO" sz="1600" u="none" strike="noStrike">
                          <a:effectLst/>
                          <a:latin typeface="Century Gothic" panose="020B0502020202020204" pitchFamily="34" charset="0"/>
                        </a:rPr>
                        <a:t>12,00</a:t>
                      </a:r>
                      <a:endParaRPr lang="es-CO" sz="1600" b="1" i="0" u="none" strike="noStrike">
                        <a:effectLst/>
                        <a:latin typeface="Century Gothic" panose="020B0502020202020204" pitchFamily="34" charset="0"/>
                      </a:endParaRPr>
                    </a:p>
                  </a:txBody>
                  <a:tcPr marL="5537" marR="5537" marT="5537" marB="0" anchor="b"/>
                </a:tc>
                <a:tc>
                  <a:txBody>
                    <a:bodyPr/>
                    <a:lstStyle/>
                    <a:p>
                      <a:pPr algn="r" fontAlgn="b"/>
                      <a:r>
                        <a:rPr lang="es-CO" sz="1600" u="none" strike="noStrike" dirty="0">
                          <a:effectLst/>
                          <a:latin typeface="Century Gothic" panose="020B0502020202020204" pitchFamily="34" charset="0"/>
                        </a:rPr>
                        <a:t>14,00</a:t>
                      </a:r>
                      <a:endParaRPr lang="es-CO" sz="1600" b="1" i="0" u="none" strike="noStrike" dirty="0">
                        <a:effectLst/>
                        <a:latin typeface="Century Gothic" panose="020B0502020202020204" pitchFamily="34" charset="0"/>
                      </a:endParaRPr>
                    </a:p>
                  </a:txBody>
                  <a:tcPr marL="5537" marR="5537" marT="5537" marB="0" anchor="b"/>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7786219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704088"/>
            <a:ext cx="8229600" cy="708688"/>
          </a:xfrm>
        </p:spPr>
        <p:txBody>
          <a:bodyPr>
            <a:normAutofit/>
          </a:bodyPr>
          <a:lstStyle/>
          <a:p>
            <a:r>
              <a:rPr lang="es-CO" sz="1800" b="1" dirty="0">
                <a:solidFill>
                  <a:schemeClr val="tx1"/>
                </a:solidFill>
                <a:latin typeface="Century Gothic" panose="020B0502020202020204" pitchFamily="34" charset="0"/>
                <a:cs typeface="Arial" panose="020B0604020202020204" pitchFamily="34" charset="0"/>
              </a:rPr>
              <a:t>EJECUCION DE LA OBRA</a:t>
            </a: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2025680996"/>
              </p:ext>
            </p:extLst>
          </p:nvPr>
        </p:nvGraphicFramePr>
        <p:xfrm>
          <a:off x="611560" y="1268760"/>
          <a:ext cx="7272807" cy="4951598"/>
        </p:xfrm>
        <a:graphic>
          <a:graphicData uri="http://schemas.openxmlformats.org/drawingml/2006/table">
            <a:tbl>
              <a:tblPr>
                <a:tableStyleId>{22838BEF-8BB2-4498-84A7-C5851F593DF1}</a:tableStyleId>
              </a:tblPr>
              <a:tblGrid>
                <a:gridCol w="1504719">
                  <a:extLst>
                    <a:ext uri="{9D8B030D-6E8A-4147-A177-3AD203B41FA5}">
                      <a16:colId xmlns:a16="http://schemas.microsoft.com/office/drawing/2014/main" val="20000"/>
                    </a:ext>
                  </a:extLst>
                </a:gridCol>
                <a:gridCol w="2106606">
                  <a:extLst>
                    <a:ext uri="{9D8B030D-6E8A-4147-A177-3AD203B41FA5}">
                      <a16:colId xmlns:a16="http://schemas.microsoft.com/office/drawing/2014/main" val="20001"/>
                    </a:ext>
                  </a:extLst>
                </a:gridCol>
                <a:gridCol w="1780584">
                  <a:extLst>
                    <a:ext uri="{9D8B030D-6E8A-4147-A177-3AD203B41FA5}">
                      <a16:colId xmlns:a16="http://schemas.microsoft.com/office/drawing/2014/main" val="20002"/>
                    </a:ext>
                  </a:extLst>
                </a:gridCol>
                <a:gridCol w="1880898">
                  <a:extLst>
                    <a:ext uri="{9D8B030D-6E8A-4147-A177-3AD203B41FA5}">
                      <a16:colId xmlns:a16="http://schemas.microsoft.com/office/drawing/2014/main" val="20003"/>
                    </a:ext>
                  </a:extLst>
                </a:gridCol>
              </a:tblGrid>
              <a:tr h="551048">
                <a:tc>
                  <a:txBody>
                    <a:bodyPr/>
                    <a:lstStyle/>
                    <a:p>
                      <a:pPr algn="ctr" rtl="0" fontAlgn="t"/>
                      <a:r>
                        <a:rPr lang="es-CO" sz="2000" u="none" strike="noStrike" dirty="0">
                          <a:effectLst/>
                          <a:latin typeface="Century Gothic" panose="020B0502020202020204" pitchFamily="34" charset="0"/>
                        </a:rPr>
                        <a:t>No. </a:t>
                      </a:r>
                      <a:endParaRPr lang="es-CO" sz="2000" b="1" i="0" u="none" strike="noStrike" dirty="0">
                        <a:solidFill>
                          <a:srgbClr val="000000"/>
                        </a:solidFill>
                        <a:effectLst/>
                        <a:latin typeface="Century Gothic" panose="020B0502020202020204" pitchFamily="34" charset="0"/>
                      </a:endParaRPr>
                    </a:p>
                  </a:txBody>
                  <a:tcPr marL="9525" marR="9525" marT="9525" marB="0"/>
                </a:tc>
                <a:tc>
                  <a:txBody>
                    <a:bodyPr/>
                    <a:lstStyle/>
                    <a:p>
                      <a:pPr algn="ctr" rtl="0" fontAlgn="t"/>
                      <a:r>
                        <a:rPr lang="es-CO" sz="2000" u="none" strike="noStrike" dirty="0">
                          <a:effectLst/>
                          <a:latin typeface="Century Gothic" panose="020B0502020202020204" pitchFamily="34" charset="0"/>
                        </a:rPr>
                        <a:t>MUNICIPIO</a:t>
                      </a:r>
                      <a:endParaRPr lang="es-CO" sz="2000" b="1" i="0" u="none" strike="noStrike" dirty="0">
                        <a:solidFill>
                          <a:srgbClr val="000000"/>
                        </a:solidFill>
                        <a:effectLst/>
                        <a:latin typeface="Century Gothic" panose="020B0502020202020204" pitchFamily="34" charset="0"/>
                      </a:endParaRPr>
                    </a:p>
                  </a:txBody>
                  <a:tcPr marL="9525" marR="9525" marT="9525" marB="0"/>
                </a:tc>
                <a:tc>
                  <a:txBody>
                    <a:bodyPr/>
                    <a:lstStyle/>
                    <a:p>
                      <a:pPr algn="ctr" rtl="0" fontAlgn="t"/>
                      <a:r>
                        <a:rPr lang="es-CO" sz="2000" u="none" strike="noStrike">
                          <a:effectLst/>
                          <a:latin typeface="Century Gothic" panose="020B0502020202020204" pitchFamily="34" charset="0"/>
                        </a:rPr>
                        <a:t>FECHA VISITA </a:t>
                      </a:r>
                      <a:endParaRPr lang="es-CO" sz="2000" b="1" i="0" u="none" strike="noStrike">
                        <a:solidFill>
                          <a:srgbClr val="000000"/>
                        </a:solidFill>
                        <a:effectLst/>
                        <a:latin typeface="Century Gothic" panose="020B0502020202020204" pitchFamily="34" charset="0"/>
                      </a:endParaRPr>
                    </a:p>
                  </a:txBody>
                  <a:tcPr marL="9525" marR="9525" marT="9525" marB="0"/>
                </a:tc>
                <a:tc>
                  <a:txBody>
                    <a:bodyPr/>
                    <a:lstStyle/>
                    <a:p>
                      <a:pPr algn="ctr" rtl="0" fontAlgn="t"/>
                      <a:r>
                        <a:rPr lang="es-CO" sz="2000" u="none" strike="noStrike" dirty="0">
                          <a:effectLst/>
                          <a:latin typeface="Century Gothic" panose="020B0502020202020204" pitchFamily="34" charset="0"/>
                        </a:rPr>
                        <a:t>FECHA INICIO</a:t>
                      </a:r>
                      <a:endParaRPr lang="es-CO" sz="2000" b="1" i="0" u="none" strike="noStrike" dirty="0">
                        <a:solidFill>
                          <a:srgbClr val="000000"/>
                        </a:solidFill>
                        <a:effectLst/>
                        <a:latin typeface="Century Gothic" panose="020B0502020202020204" pitchFamily="34" charset="0"/>
                      </a:endParaRPr>
                    </a:p>
                  </a:txBody>
                  <a:tcPr marL="9525" marR="9525" marT="9525" marB="0"/>
                </a:tc>
                <a:extLst>
                  <a:ext uri="{0D108BD9-81ED-4DB2-BD59-A6C34878D82A}">
                    <a16:rowId xmlns:a16="http://schemas.microsoft.com/office/drawing/2014/main" val="10000"/>
                  </a:ext>
                </a:extLst>
              </a:tr>
              <a:tr h="280802">
                <a:tc>
                  <a:txBody>
                    <a:bodyPr/>
                    <a:lstStyle/>
                    <a:p>
                      <a:pPr algn="ctr" rtl="0" fontAlgn="ctr"/>
                      <a:r>
                        <a:rPr lang="es-CO" sz="2000" u="none" strike="noStrike">
                          <a:effectLst/>
                          <a:latin typeface="Century Gothic" panose="020B0502020202020204" pitchFamily="34" charset="0"/>
                        </a:rPr>
                        <a:t>1</a:t>
                      </a:r>
                      <a:endParaRPr lang="es-CO" sz="2000" b="0" i="0" u="none" strike="noStrike">
                        <a:solidFill>
                          <a:srgbClr val="000000"/>
                        </a:solidFill>
                        <a:effectLst/>
                        <a:latin typeface="Century Gothic" panose="020B0502020202020204" pitchFamily="34" charset="0"/>
                      </a:endParaRPr>
                    </a:p>
                  </a:txBody>
                  <a:tcPr marL="9525" marR="9525" marT="9525" marB="0" anchor="ctr"/>
                </a:tc>
                <a:tc>
                  <a:txBody>
                    <a:bodyPr/>
                    <a:lstStyle/>
                    <a:p>
                      <a:pPr algn="l" rtl="0" fontAlgn="ctr"/>
                      <a:r>
                        <a:rPr lang="es-CO" sz="2000" u="none" strike="noStrike">
                          <a:effectLst/>
                          <a:latin typeface="Century Gothic" panose="020B0502020202020204" pitchFamily="34" charset="0"/>
                        </a:rPr>
                        <a:t>YACUANQUER</a:t>
                      </a:r>
                      <a:endParaRPr lang="es-CO" sz="2000" b="0" i="0" u="none" strike="noStrike">
                        <a:solidFill>
                          <a:srgbClr val="000000"/>
                        </a:solidFill>
                        <a:effectLst/>
                        <a:latin typeface="Century Gothic" panose="020B0502020202020204" pitchFamily="34" charset="0"/>
                      </a:endParaRPr>
                    </a:p>
                  </a:txBody>
                  <a:tcPr marL="9525" marR="9525" marT="9525" marB="0" anchor="ctr"/>
                </a:tc>
                <a:tc>
                  <a:txBody>
                    <a:bodyPr/>
                    <a:lstStyle/>
                    <a:p>
                      <a:pPr algn="r" fontAlgn="b"/>
                      <a:r>
                        <a:rPr lang="es-CO" sz="1800" u="none" strike="noStrike">
                          <a:effectLst/>
                          <a:latin typeface="Century Gothic" panose="020B0502020202020204" pitchFamily="34" charset="0"/>
                        </a:rPr>
                        <a:t>25-ene-18</a:t>
                      </a:r>
                      <a:endParaRPr lang="es-CO" sz="1800" b="0" i="0" u="none" strike="noStrike">
                        <a:effectLst/>
                        <a:latin typeface="Century Gothic" panose="020B0502020202020204" pitchFamily="34" charset="0"/>
                      </a:endParaRPr>
                    </a:p>
                  </a:txBody>
                  <a:tcPr marL="9525" marR="9525" marT="9525" marB="0" anchor="b"/>
                </a:tc>
                <a:tc>
                  <a:txBody>
                    <a:bodyPr/>
                    <a:lstStyle/>
                    <a:p>
                      <a:pPr algn="r" fontAlgn="b"/>
                      <a:r>
                        <a:rPr lang="es-CO" sz="1800" u="none" strike="noStrike">
                          <a:effectLst/>
                          <a:latin typeface="Century Gothic" panose="020B0502020202020204" pitchFamily="34" charset="0"/>
                        </a:rPr>
                        <a:t>29-ene-18</a:t>
                      </a:r>
                      <a:endParaRPr lang="es-CO" sz="1800" b="0" i="0" u="none" strike="noStrike">
                        <a:effectLst/>
                        <a:latin typeface="Century Gothic" panose="020B0502020202020204" pitchFamily="34" charset="0"/>
                      </a:endParaRPr>
                    </a:p>
                  </a:txBody>
                  <a:tcPr marL="9525" marR="9525" marT="9525" marB="0" anchor="b"/>
                </a:tc>
                <a:extLst>
                  <a:ext uri="{0D108BD9-81ED-4DB2-BD59-A6C34878D82A}">
                    <a16:rowId xmlns:a16="http://schemas.microsoft.com/office/drawing/2014/main" val="10001"/>
                  </a:ext>
                </a:extLst>
              </a:tr>
              <a:tr h="280802">
                <a:tc>
                  <a:txBody>
                    <a:bodyPr/>
                    <a:lstStyle/>
                    <a:p>
                      <a:pPr algn="ctr" rtl="0" fontAlgn="ctr"/>
                      <a:r>
                        <a:rPr lang="es-CO" sz="2000" u="none" strike="noStrike">
                          <a:effectLst/>
                          <a:latin typeface="Century Gothic" panose="020B0502020202020204" pitchFamily="34" charset="0"/>
                        </a:rPr>
                        <a:t>2</a:t>
                      </a:r>
                      <a:endParaRPr lang="es-CO" sz="2000" b="0" i="0" u="none" strike="noStrike">
                        <a:solidFill>
                          <a:srgbClr val="000000"/>
                        </a:solidFill>
                        <a:effectLst/>
                        <a:latin typeface="Century Gothic" panose="020B0502020202020204" pitchFamily="34" charset="0"/>
                      </a:endParaRPr>
                    </a:p>
                  </a:txBody>
                  <a:tcPr marL="9525" marR="9525" marT="9525" marB="0" anchor="ctr"/>
                </a:tc>
                <a:tc>
                  <a:txBody>
                    <a:bodyPr/>
                    <a:lstStyle/>
                    <a:p>
                      <a:pPr algn="l" rtl="0" fontAlgn="ctr"/>
                      <a:r>
                        <a:rPr lang="es-CO" sz="2000" u="none" strike="noStrike">
                          <a:effectLst/>
                          <a:latin typeface="Century Gothic" panose="020B0502020202020204" pitchFamily="34" charset="0"/>
                        </a:rPr>
                        <a:t>CONSACA</a:t>
                      </a:r>
                      <a:endParaRPr lang="es-CO" sz="2000" b="0" i="0" u="none" strike="noStrike">
                        <a:solidFill>
                          <a:srgbClr val="000000"/>
                        </a:solidFill>
                        <a:effectLst/>
                        <a:latin typeface="Century Gothic" panose="020B0502020202020204" pitchFamily="34" charset="0"/>
                      </a:endParaRPr>
                    </a:p>
                  </a:txBody>
                  <a:tcPr marL="9525" marR="9525" marT="9525" marB="0" anchor="ctr"/>
                </a:tc>
                <a:tc>
                  <a:txBody>
                    <a:bodyPr/>
                    <a:lstStyle/>
                    <a:p>
                      <a:pPr algn="r" fontAlgn="b"/>
                      <a:r>
                        <a:rPr lang="es-CO" sz="1800" u="none" strike="noStrike">
                          <a:effectLst/>
                          <a:latin typeface="Century Gothic" panose="020B0502020202020204" pitchFamily="34" charset="0"/>
                        </a:rPr>
                        <a:t>25-ene-18</a:t>
                      </a:r>
                      <a:endParaRPr lang="es-CO" sz="1800" b="0" i="0" u="none" strike="noStrike">
                        <a:effectLst/>
                        <a:latin typeface="Century Gothic" panose="020B0502020202020204" pitchFamily="34" charset="0"/>
                      </a:endParaRPr>
                    </a:p>
                  </a:txBody>
                  <a:tcPr marL="9525" marR="9525" marT="9525" marB="0" anchor="b"/>
                </a:tc>
                <a:tc>
                  <a:txBody>
                    <a:bodyPr/>
                    <a:lstStyle/>
                    <a:p>
                      <a:pPr algn="r" fontAlgn="b"/>
                      <a:r>
                        <a:rPr lang="es-CO" sz="1800" u="none" strike="noStrike">
                          <a:effectLst/>
                          <a:latin typeface="Century Gothic" panose="020B0502020202020204" pitchFamily="34" charset="0"/>
                        </a:rPr>
                        <a:t>19-feb-18</a:t>
                      </a:r>
                      <a:endParaRPr lang="es-CO" sz="1800" b="0" i="0" u="none" strike="noStrike">
                        <a:effectLst/>
                        <a:latin typeface="Century Gothic" panose="020B0502020202020204" pitchFamily="34" charset="0"/>
                      </a:endParaRPr>
                    </a:p>
                  </a:txBody>
                  <a:tcPr marL="9525" marR="9525" marT="9525" marB="0" anchor="b"/>
                </a:tc>
                <a:extLst>
                  <a:ext uri="{0D108BD9-81ED-4DB2-BD59-A6C34878D82A}">
                    <a16:rowId xmlns:a16="http://schemas.microsoft.com/office/drawing/2014/main" val="10002"/>
                  </a:ext>
                </a:extLst>
              </a:tr>
              <a:tr h="280802">
                <a:tc>
                  <a:txBody>
                    <a:bodyPr/>
                    <a:lstStyle/>
                    <a:p>
                      <a:pPr algn="ctr" rtl="0" fontAlgn="ctr"/>
                      <a:r>
                        <a:rPr lang="es-CO" sz="2000" u="none" strike="noStrike">
                          <a:effectLst/>
                          <a:latin typeface="Century Gothic" panose="020B0502020202020204" pitchFamily="34" charset="0"/>
                        </a:rPr>
                        <a:t>3</a:t>
                      </a:r>
                      <a:endParaRPr lang="es-CO" sz="2000" b="0" i="0" u="none" strike="noStrike">
                        <a:solidFill>
                          <a:srgbClr val="000000"/>
                        </a:solidFill>
                        <a:effectLst/>
                        <a:latin typeface="Century Gothic" panose="020B0502020202020204" pitchFamily="34" charset="0"/>
                      </a:endParaRPr>
                    </a:p>
                  </a:txBody>
                  <a:tcPr marL="9525" marR="9525" marT="9525" marB="0" anchor="ctr"/>
                </a:tc>
                <a:tc>
                  <a:txBody>
                    <a:bodyPr/>
                    <a:lstStyle/>
                    <a:p>
                      <a:pPr algn="l" rtl="0" fontAlgn="ctr"/>
                      <a:r>
                        <a:rPr lang="es-CO" sz="2000" u="none" strike="noStrike">
                          <a:effectLst/>
                          <a:latin typeface="Century Gothic" panose="020B0502020202020204" pitchFamily="34" charset="0"/>
                        </a:rPr>
                        <a:t>EL TAMBO</a:t>
                      </a:r>
                      <a:endParaRPr lang="es-CO" sz="2000" b="0" i="0" u="none" strike="noStrike">
                        <a:solidFill>
                          <a:srgbClr val="000000"/>
                        </a:solidFill>
                        <a:effectLst/>
                        <a:latin typeface="Century Gothic" panose="020B0502020202020204" pitchFamily="34" charset="0"/>
                      </a:endParaRPr>
                    </a:p>
                  </a:txBody>
                  <a:tcPr marL="9525" marR="9525" marT="9525" marB="0" anchor="ctr"/>
                </a:tc>
                <a:tc>
                  <a:txBody>
                    <a:bodyPr/>
                    <a:lstStyle/>
                    <a:p>
                      <a:pPr algn="r" fontAlgn="b"/>
                      <a:r>
                        <a:rPr lang="es-CO" sz="1800" u="none" strike="noStrike">
                          <a:effectLst/>
                          <a:latin typeface="Century Gothic" panose="020B0502020202020204" pitchFamily="34" charset="0"/>
                        </a:rPr>
                        <a:t>26-ene-18</a:t>
                      </a:r>
                      <a:endParaRPr lang="es-CO" sz="1800" b="0" i="0" u="none" strike="noStrike">
                        <a:effectLst/>
                        <a:latin typeface="Century Gothic" panose="020B0502020202020204" pitchFamily="34" charset="0"/>
                      </a:endParaRPr>
                    </a:p>
                  </a:txBody>
                  <a:tcPr marL="9525" marR="9525" marT="9525" marB="0" anchor="b"/>
                </a:tc>
                <a:tc>
                  <a:txBody>
                    <a:bodyPr/>
                    <a:lstStyle/>
                    <a:p>
                      <a:pPr algn="r" fontAlgn="b"/>
                      <a:r>
                        <a:rPr lang="es-CO" sz="1800" u="none" strike="noStrike">
                          <a:effectLst/>
                          <a:latin typeface="Century Gothic" panose="020B0502020202020204" pitchFamily="34" charset="0"/>
                        </a:rPr>
                        <a:t>01-mar-18</a:t>
                      </a:r>
                      <a:endParaRPr lang="es-CO" sz="1800" b="0" i="0" u="none" strike="noStrike">
                        <a:effectLst/>
                        <a:latin typeface="Century Gothic" panose="020B0502020202020204" pitchFamily="34" charset="0"/>
                      </a:endParaRPr>
                    </a:p>
                  </a:txBody>
                  <a:tcPr marL="9525" marR="9525" marT="9525" marB="0" anchor="b"/>
                </a:tc>
                <a:extLst>
                  <a:ext uri="{0D108BD9-81ED-4DB2-BD59-A6C34878D82A}">
                    <a16:rowId xmlns:a16="http://schemas.microsoft.com/office/drawing/2014/main" val="10003"/>
                  </a:ext>
                </a:extLst>
              </a:tr>
              <a:tr h="280802">
                <a:tc>
                  <a:txBody>
                    <a:bodyPr/>
                    <a:lstStyle/>
                    <a:p>
                      <a:pPr algn="ctr" rtl="0" fontAlgn="ctr"/>
                      <a:r>
                        <a:rPr lang="es-CO" sz="2000" u="none" strike="noStrike">
                          <a:effectLst/>
                          <a:latin typeface="Century Gothic" panose="020B0502020202020204" pitchFamily="34" charset="0"/>
                        </a:rPr>
                        <a:t>4</a:t>
                      </a:r>
                      <a:endParaRPr lang="es-CO" sz="2000" b="0" i="0" u="none" strike="noStrike">
                        <a:solidFill>
                          <a:srgbClr val="000000"/>
                        </a:solidFill>
                        <a:effectLst/>
                        <a:latin typeface="Century Gothic" panose="020B0502020202020204" pitchFamily="34" charset="0"/>
                      </a:endParaRPr>
                    </a:p>
                  </a:txBody>
                  <a:tcPr marL="9525" marR="9525" marT="9525" marB="0" anchor="ctr"/>
                </a:tc>
                <a:tc>
                  <a:txBody>
                    <a:bodyPr/>
                    <a:lstStyle/>
                    <a:p>
                      <a:pPr algn="l" rtl="0" fontAlgn="ctr"/>
                      <a:r>
                        <a:rPr lang="es-CO" sz="2000" u="none" strike="noStrike">
                          <a:effectLst/>
                          <a:latin typeface="Century Gothic" panose="020B0502020202020204" pitchFamily="34" charset="0"/>
                        </a:rPr>
                        <a:t>EL ROSARIO</a:t>
                      </a:r>
                      <a:endParaRPr lang="es-CO" sz="2000" b="0" i="0" u="none" strike="noStrike">
                        <a:solidFill>
                          <a:srgbClr val="000000"/>
                        </a:solidFill>
                        <a:effectLst/>
                        <a:latin typeface="Century Gothic" panose="020B0502020202020204" pitchFamily="34" charset="0"/>
                      </a:endParaRPr>
                    </a:p>
                  </a:txBody>
                  <a:tcPr marL="9525" marR="9525" marT="9525" marB="0" anchor="ctr"/>
                </a:tc>
                <a:tc>
                  <a:txBody>
                    <a:bodyPr/>
                    <a:lstStyle/>
                    <a:p>
                      <a:pPr algn="r" fontAlgn="b"/>
                      <a:r>
                        <a:rPr lang="es-CO" sz="1800" u="none" strike="noStrike">
                          <a:effectLst/>
                          <a:latin typeface="Century Gothic" panose="020B0502020202020204" pitchFamily="34" charset="0"/>
                        </a:rPr>
                        <a:t>30-ene-18</a:t>
                      </a:r>
                      <a:endParaRPr lang="es-CO" sz="1800" b="0" i="0" u="none" strike="noStrike">
                        <a:effectLst/>
                        <a:latin typeface="Century Gothic" panose="020B0502020202020204" pitchFamily="34" charset="0"/>
                      </a:endParaRPr>
                    </a:p>
                  </a:txBody>
                  <a:tcPr marL="9525" marR="9525" marT="9525" marB="0" anchor="b"/>
                </a:tc>
                <a:tc>
                  <a:txBody>
                    <a:bodyPr/>
                    <a:lstStyle/>
                    <a:p>
                      <a:pPr algn="r" fontAlgn="b"/>
                      <a:r>
                        <a:rPr lang="es-CO" sz="1800" u="none" strike="noStrike">
                          <a:effectLst/>
                          <a:latin typeface="Century Gothic" panose="020B0502020202020204" pitchFamily="34" charset="0"/>
                        </a:rPr>
                        <a:t>15-mar-18</a:t>
                      </a:r>
                      <a:endParaRPr lang="es-CO" sz="1800" b="0" i="0" u="none" strike="noStrike">
                        <a:effectLst/>
                        <a:latin typeface="Century Gothic" panose="020B0502020202020204" pitchFamily="34" charset="0"/>
                      </a:endParaRPr>
                    </a:p>
                  </a:txBody>
                  <a:tcPr marL="9525" marR="9525" marT="9525" marB="0" anchor="b"/>
                </a:tc>
                <a:extLst>
                  <a:ext uri="{0D108BD9-81ED-4DB2-BD59-A6C34878D82A}">
                    <a16:rowId xmlns:a16="http://schemas.microsoft.com/office/drawing/2014/main" val="10004"/>
                  </a:ext>
                </a:extLst>
              </a:tr>
              <a:tr h="280802">
                <a:tc>
                  <a:txBody>
                    <a:bodyPr/>
                    <a:lstStyle/>
                    <a:p>
                      <a:pPr algn="ctr" rtl="0" fontAlgn="ctr"/>
                      <a:r>
                        <a:rPr lang="es-CO" sz="2000" u="none" strike="noStrike">
                          <a:effectLst/>
                          <a:latin typeface="Century Gothic" panose="020B0502020202020204" pitchFamily="34" charset="0"/>
                        </a:rPr>
                        <a:t>5</a:t>
                      </a:r>
                      <a:endParaRPr lang="es-CO" sz="2000" b="0" i="0" u="none" strike="noStrike">
                        <a:solidFill>
                          <a:srgbClr val="000000"/>
                        </a:solidFill>
                        <a:effectLst/>
                        <a:latin typeface="Century Gothic" panose="020B0502020202020204" pitchFamily="34" charset="0"/>
                      </a:endParaRPr>
                    </a:p>
                  </a:txBody>
                  <a:tcPr marL="9525" marR="9525" marT="9525" marB="0" anchor="ctr"/>
                </a:tc>
                <a:tc>
                  <a:txBody>
                    <a:bodyPr/>
                    <a:lstStyle/>
                    <a:p>
                      <a:pPr algn="l" rtl="0" fontAlgn="ctr"/>
                      <a:r>
                        <a:rPr lang="es-CO" sz="2000" u="none" strike="noStrike">
                          <a:effectLst/>
                          <a:latin typeface="Century Gothic" panose="020B0502020202020204" pitchFamily="34" charset="0"/>
                        </a:rPr>
                        <a:t>POLICARPA</a:t>
                      </a:r>
                      <a:endParaRPr lang="es-CO" sz="2000" b="0" i="0" u="none" strike="noStrike">
                        <a:solidFill>
                          <a:srgbClr val="000000"/>
                        </a:solidFill>
                        <a:effectLst/>
                        <a:latin typeface="Century Gothic" panose="020B0502020202020204" pitchFamily="34" charset="0"/>
                      </a:endParaRPr>
                    </a:p>
                  </a:txBody>
                  <a:tcPr marL="9525" marR="9525" marT="9525" marB="0" anchor="ctr"/>
                </a:tc>
                <a:tc>
                  <a:txBody>
                    <a:bodyPr/>
                    <a:lstStyle/>
                    <a:p>
                      <a:pPr algn="r" fontAlgn="b"/>
                      <a:r>
                        <a:rPr lang="es-CO" sz="1800" u="none" strike="noStrike" dirty="0">
                          <a:effectLst/>
                          <a:latin typeface="Century Gothic" panose="020B0502020202020204" pitchFamily="34" charset="0"/>
                        </a:rPr>
                        <a:t>30-ene-18</a:t>
                      </a:r>
                      <a:endParaRPr lang="es-CO" sz="1800" b="0" i="0" u="none" strike="noStrike" dirty="0">
                        <a:effectLst/>
                        <a:latin typeface="Century Gothic" panose="020B0502020202020204" pitchFamily="34" charset="0"/>
                      </a:endParaRPr>
                    </a:p>
                  </a:txBody>
                  <a:tcPr marL="9525" marR="9525" marT="9525" marB="0" anchor="b"/>
                </a:tc>
                <a:tc>
                  <a:txBody>
                    <a:bodyPr/>
                    <a:lstStyle/>
                    <a:p>
                      <a:pPr algn="r" fontAlgn="b"/>
                      <a:r>
                        <a:rPr lang="es-CO" sz="1800" u="none" strike="noStrike">
                          <a:effectLst/>
                          <a:latin typeface="Century Gothic" panose="020B0502020202020204" pitchFamily="34" charset="0"/>
                        </a:rPr>
                        <a:t>30-mar-18</a:t>
                      </a:r>
                      <a:endParaRPr lang="es-CO" sz="1800" b="0" i="0" u="none" strike="noStrike">
                        <a:effectLst/>
                        <a:latin typeface="Century Gothic" panose="020B0502020202020204" pitchFamily="34" charset="0"/>
                      </a:endParaRPr>
                    </a:p>
                  </a:txBody>
                  <a:tcPr marL="9525" marR="9525" marT="9525" marB="0" anchor="b"/>
                </a:tc>
                <a:extLst>
                  <a:ext uri="{0D108BD9-81ED-4DB2-BD59-A6C34878D82A}">
                    <a16:rowId xmlns:a16="http://schemas.microsoft.com/office/drawing/2014/main" val="10005"/>
                  </a:ext>
                </a:extLst>
              </a:tr>
              <a:tr h="280802">
                <a:tc>
                  <a:txBody>
                    <a:bodyPr/>
                    <a:lstStyle/>
                    <a:p>
                      <a:pPr algn="ctr" rtl="0" fontAlgn="ctr"/>
                      <a:r>
                        <a:rPr lang="es-CO" sz="2000" u="none" strike="noStrike">
                          <a:effectLst/>
                          <a:latin typeface="Century Gothic" panose="020B0502020202020204" pitchFamily="34" charset="0"/>
                        </a:rPr>
                        <a:t>6</a:t>
                      </a:r>
                      <a:endParaRPr lang="es-CO" sz="2000" b="0" i="0" u="none" strike="noStrike">
                        <a:solidFill>
                          <a:srgbClr val="000000"/>
                        </a:solidFill>
                        <a:effectLst/>
                        <a:latin typeface="Century Gothic" panose="020B0502020202020204" pitchFamily="34" charset="0"/>
                      </a:endParaRPr>
                    </a:p>
                  </a:txBody>
                  <a:tcPr marL="9525" marR="9525" marT="9525" marB="0" anchor="ctr"/>
                </a:tc>
                <a:tc>
                  <a:txBody>
                    <a:bodyPr/>
                    <a:lstStyle/>
                    <a:p>
                      <a:pPr algn="l" rtl="0" fontAlgn="ctr"/>
                      <a:r>
                        <a:rPr lang="es-CO" sz="2000" u="none" strike="noStrike" dirty="0">
                          <a:effectLst/>
                          <a:latin typeface="Century Gothic" panose="020B0502020202020204" pitchFamily="34" charset="0"/>
                        </a:rPr>
                        <a:t>SAN LORENZO</a:t>
                      </a:r>
                      <a:endParaRPr lang="es-CO" sz="2000" b="0" i="0" u="none" strike="noStrike" dirty="0">
                        <a:solidFill>
                          <a:srgbClr val="000000"/>
                        </a:solidFill>
                        <a:effectLst/>
                        <a:latin typeface="Century Gothic" panose="020B0502020202020204" pitchFamily="34" charset="0"/>
                      </a:endParaRPr>
                    </a:p>
                  </a:txBody>
                  <a:tcPr marL="9525" marR="9525" marT="9525" marB="0" anchor="ctr"/>
                </a:tc>
                <a:tc>
                  <a:txBody>
                    <a:bodyPr/>
                    <a:lstStyle/>
                    <a:p>
                      <a:pPr algn="r" fontAlgn="b"/>
                      <a:r>
                        <a:rPr lang="es-CO" sz="1800" u="none" strike="noStrike">
                          <a:effectLst/>
                          <a:latin typeface="Century Gothic" panose="020B0502020202020204" pitchFamily="34" charset="0"/>
                        </a:rPr>
                        <a:t>02-feb-18</a:t>
                      </a:r>
                      <a:endParaRPr lang="es-CO" sz="1800" b="0" i="0" u="none" strike="noStrike">
                        <a:effectLst/>
                        <a:latin typeface="Century Gothic" panose="020B0502020202020204" pitchFamily="34" charset="0"/>
                      </a:endParaRPr>
                    </a:p>
                  </a:txBody>
                  <a:tcPr marL="9525" marR="9525" marT="9525" marB="0" anchor="b"/>
                </a:tc>
                <a:tc>
                  <a:txBody>
                    <a:bodyPr/>
                    <a:lstStyle/>
                    <a:p>
                      <a:pPr algn="r" fontAlgn="b"/>
                      <a:r>
                        <a:rPr lang="es-CO" sz="1800" u="none" strike="noStrike">
                          <a:effectLst/>
                          <a:latin typeface="Century Gothic" panose="020B0502020202020204" pitchFamily="34" charset="0"/>
                        </a:rPr>
                        <a:t>15-abr-18</a:t>
                      </a:r>
                      <a:endParaRPr lang="es-CO" sz="1800" b="0" i="0" u="none" strike="noStrike">
                        <a:effectLst/>
                        <a:latin typeface="Century Gothic" panose="020B0502020202020204" pitchFamily="34" charset="0"/>
                      </a:endParaRPr>
                    </a:p>
                  </a:txBody>
                  <a:tcPr marL="9525" marR="9525" marT="9525" marB="0" anchor="b"/>
                </a:tc>
                <a:extLst>
                  <a:ext uri="{0D108BD9-81ED-4DB2-BD59-A6C34878D82A}">
                    <a16:rowId xmlns:a16="http://schemas.microsoft.com/office/drawing/2014/main" val="10006"/>
                  </a:ext>
                </a:extLst>
              </a:tr>
              <a:tr h="280802">
                <a:tc>
                  <a:txBody>
                    <a:bodyPr/>
                    <a:lstStyle/>
                    <a:p>
                      <a:pPr algn="ctr" rtl="0" fontAlgn="ctr"/>
                      <a:r>
                        <a:rPr lang="es-CO" sz="2000" u="none" strike="noStrike">
                          <a:effectLst/>
                          <a:latin typeface="Century Gothic" panose="020B0502020202020204" pitchFamily="34" charset="0"/>
                        </a:rPr>
                        <a:t>7</a:t>
                      </a:r>
                      <a:endParaRPr lang="es-CO" sz="2000" b="0" i="0" u="none" strike="noStrike">
                        <a:solidFill>
                          <a:srgbClr val="000000"/>
                        </a:solidFill>
                        <a:effectLst/>
                        <a:latin typeface="Century Gothic" panose="020B0502020202020204" pitchFamily="34" charset="0"/>
                      </a:endParaRPr>
                    </a:p>
                  </a:txBody>
                  <a:tcPr marL="9525" marR="9525" marT="9525" marB="0" anchor="ctr"/>
                </a:tc>
                <a:tc>
                  <a:txBody>
                    <a:bodyPr/>
                    <a:lstStyle/>
                    <a:p>
                      <a:pPr algn="l" rtl="0" fontAlgn="ctr"/>
                      <a:r>
                        <a:rPr lang="es-CO" sz="2000" u="none" strike="noStrike">
                          <a:effectLst/>
                          <a:latin typeface="Century Gothic" panose="020B0502020202020204" pitchFamily="34" charset="0"/>
                        </a:rPr>
                        <a:t>SAN PABLO</a:t>
                      </a:r>
                      <a:endParaRPr lang="es-CO" sz="2000" b="0" i="0" u="none" strike="noStrike">
                        <a:solidFill>
                          <a:srgbClr val="000000"/>
                        </a:solidFill>
                        <a:effectLst/>
                        <a:latin typeface="Century Gothic" panose="020B0502020202020204" pitchFamily="34" charset="0"/>
                      </a:endParaRPr>
                    </a:p>
                  </a:txBody>
                  <a:tcPr marL="9525" marR="9525" marT="9525" marB="0" anchor="ctr"/>
                </a:tc>
                <a:tc>
                  <a:txBody>
                    <a:bodyPr/>
                    <a:lstStyle/>
                    <a:p>
                      <a:pPr algn="r" fontAlgn="b"/>
                      <a:r>
                        <a:rPr lang="es-CO" sz="1800" u="none" strike="noStrike">
                          <a:effectLst/>
                          <a:latin typeface="Century Gothic" panose="020B0502020202020204" pitchFamily="34" charset="0"/>
                        </a:rPr>
                        <a:t>02-feb-18</a:t>
                      </a:r>
                      <a:endParaRPr lang="es-CO" sz="1800" b="0" i="0" u="none" strike="noStrike">
                        <a:effectLst/>
                        <a:latin typeface="Century Gothic" panose="020B0502020202020204" pitchFamily="34" charset="0"/>
                      </a:endParaRPr>
                    </a:p>
                  </a:txBody>
                  <a:tcPr marL="9525" marR="9525" marT="9525" marB="0" anchor="b"/>
                </a:tc>
                <a:tc>
                  <a:txBody>
                    <a:bodyPr/>
                    <a:lstStyle/>
                    <a:p>
                      <a:pPr algn="r" fontAlgn="b"/>
                      <a:r>
                        <a:rPr lang="es-CO" sz="1800" u="none" strike="noStrike">
                          <a:effectLst/>
                          <a:latin typeface="Century Gothic" panose="020B0502020202020204" pitchFamily="34" charset="0"/>
                        </a:rPr>
                        <a:t>30-abr-18</a:t>
                      </a:r>
                      <a:endParaRPr lang="es-CO" sz="1800" b="0" i="0" u="none" strike="noStrike">
                        <a:effectLst/>
                        <a:latin typeface="Century Gothic" panose="020B0502020202020204" pitchFamily="34" charset="0"/>
                      </a:endParaRPr>
                    </a:p>
                  </a:txBody>
                  <a:tcPr marL="9525" marR="9525" marT="9525" marB="0" anchor="b"/>
                </a:tc>
                <a:extLst>
                  <a:ext uri="{0D108BD9-81ED-4DB2-BD59-A6C34878D82A}">
                    <a16:rowId xmlns:a16="http://schemas.microsoft.com/office/drawing/2014/main" val="10007"/>
                  </a:ext>
                </a:extLst>
              </a:tr>
              <a:tr h="280802">
                <a:tc>
                  <a:txBody>
                    <a:bodyPr/>
                    <a:lstStyle/>
                    <a:p>
                      <a:pPr algn="ctr" rtl="0" fontAlgn="ctr"/>
                      <a:r>
                        <a:rPr lang="es-CO" sz="2000" u="none" strike="noStrike">
                          <a:effectLst/>
                          <a:latin typeface="Century Gothic" panose="020B0502020202020204" pitchFamily="34" charset="0"/>
                        </a:rPr>
                        <a:t>8</a:t>
                      </a:r>
                      <a:endParaRPr lang="es-CO" sz="2000" b="0" i="0" u="none" strike="noStrike">
                        <a:solidFill>
                          <a:srgbClr val="000000"/>
                        </a:solidFill>
                        <a:effectLst/>
                        <a:latin typeface="Century Gothic" panose="020B0502020202020204" pitchFamily="34" charset="0"/>
                      </a:endParaRPr>
                    </a:p>
                  </a:txBody>
                  <a:tcPr marL="9525" marR="9525" marT="9525" marB="0" anchor="ctr"/>
                </a:tc>
                <a:tc>
                  <a:txBody>
                    <a:bodyPr/>
                    <a:lstStyle/>
                    <a:p>
                      <a:pPr algn="l" rtl="0" fontAlgn="ctr"/>
                      <a:r>
                        <a:rPr lang="es-CO" sz="2000" u="none" strike="noStrike">
                          <a:effectLst/>
                          <a:latin typeface="Century Gothic" panose="020B0502020202020204" pitchFamily="34" charset="0"/>
                        </a:rPr>
                        <a:t>IPIALES</a:t>
                      </a:r>
                      <a:endParaRPr lang="es-CO" sz="2000" b="0" i="0" u="none" strike="noStrike">
                        <a:solidFill>
                          <a:srgbClr val="000000"/>
                        </a:solidFill>
                        <a:effectLst/>
                        <a:latin typeface="Century Gothic" panose="020B0502020202020204" pitchFamily="34" charset="0"/>
                      </a:endParaRPr>
                    </a:p>
                  </a:txBody>
                  <a:tcPr marL="9525" marR="9525" marT="9525" marB="0" anchor="ctr"/>
                </a:tc>
                <a:tc>
                  <a:txBody>
                    <a:bodyPr/>
                    <a:lstStyle/>
                    <a:p>
                      <a:pPr algn="r" fontAlgn="b"/>
                      <a:r>
                        <a:rPr lang="es-CO" sz="1800" u="none" strike="noStrike">
                          <a:effectLst/>
                          <a:latin typeface="Century Gothic" panose="020B0502020202020204" pitchFamily="34" charset="0"/>
                        </a:rPr>
                        <a:t>06-feb-18</a:t>
                      </a:r>
                      <a:endParaRPr lang="es-CO" sz="1800" b="0" i="0" u="none" strike="noStrike">
                        <a:effectLst/>
                        <a:latin typeface="Century Gothic" panose="020B0502020202020204" pitchFamily="34" charset="0"/>
                      </a:endParaRPr>
                    </a:p>
                  </a:txBody>
                  <a:tcPr marL="9525" marR="9525" marT="9525" marB="0" anchor="b"/>
                </a:tc>
                <a:tc>
                  <a:txBody>
                    <a:bodyPr/>
                    <a:lstStyle/>
                    <a:p>
                      <a:pPr algn="r" fontAlgn="b"/>
                      <a:r>
                        <a:rPr lang="es-CO" sz="1800" u="none" strike="noStrike">
                          <a:effectLst/>
                          <a:latin typeface="Century Gothic" panose="020B0502020202020204" pitchFamily="34" charset="0"/>
                        </a:rPr>
                        <a:t>15-may-18</a:t>
                      </a:r>
                      <a:endParaRPr lang="es-CO" sz="1800" b="0" i="0" u="none" strike="noStrike">
                        <a:effectLst/>
                        <a:latin typeface="Century Gothic" panose="020B0502020202020204" pitchFamily="34" charset="0"/>
                      </a:endParaRPr>
                    </a:p>
                  </a:txBody>
                  <a:tcPr marL="9525" marR="9525" marT="9525" marB="0" anchor="b"/>
                </a:tc>
                <a:extLst>
                  <a:ext uri="{0D108BD9-81ED-4DB2-BD59-A6C34878D82A}">
                    <a16:rowId xmlns:a16="http://schemas.microsoft.com/office/drawing/2014/main" val="10008"/>
                  </a:ext>
                </a:extLst>
              </a:tr>
              <a:tr h="280802">
                <a:tc>
                  <a:txBody>
                    <a:bodyPr/>
                    <a:lstStyle/>
                    <a:p>
                      <a:pPr algn="ctr" rtl="0" fontAlgn="ctr"/>
                      <a:r>
                        <a:rPr lang="es-CO" sz="2000" u="none" strike="noStrike">
                          <a:effectLst/>
                          <a:latin typeface="Century Gothic" panose="020B0502020202020204" pitchFamily="34" charset="0"/>
                        </a:rPr>
                        <a:t>9</a:t>
                      </a:r>
                      <a:endParaRPr lang="es-CO" sz="2000" b="0" i="0" u="none" strike="noStrike">
                        <a:solidFill>
                          <a:srgbClr val="000000"/>
                        </a:solidFill>
                        <a:effectLst/>
                        <a:latin typeface="Century Gothic" panose="020B0502020202020204" pitchFamily="34" charset="0"/>
                      </a:endParaRPr>
                    </a:p>
                  </a:txBody>
                  <a:tcPr marL="9525" marR="9525" marT="9525" marB="0" anchor="ctr"/>
                </a:tc>
                <a:tc>
                  <a:txBody>
                    <a:bodyPr/>
                    <a:lstStyle/>
                    <a:p>
                      <a:pPr algn="l" rtl="0" fontAlgn="ctr"/>
                      <a:r>
                        <a:rPr lang="es-CO" sz="2000" u="none" strike="noStrike">
                          <a:effectLst/>
                          <a:latin typeface="Century Gothic" panose="020B0502020202020204" pitchFamily="34" charset="0"/>
                        </a:rPr>
                        <a:t>CUMBAL</a:t>
                      </a:r>
                      <a:endParaRPr lang="es-CO" sz="2000" b="0" i="0" u="none" strike="noStrike">
                        <a:solidFill>
                          <a:srgbClr val="000000"/>
                        </a:solidFill>
                        <a:effectLst/>
                        <a:latin typeface="Century Gothic" panose="020B0502020202020204" pitchFamily="34" charset="0"/>
                      </a:endParaRPr>
                    </a:p>
                  </a:txBody>
                  <a:tcPr marL="9525" marR="9525" marT="9525" marB="0" anchor="ctr"/>
                </a:tc>
                <a:tc>
                  <a:txBody>
                    <a:bodyPr/>
                    <a:lstStyle/>
                    <a:p>
                      <a:pPr algn="r" fontAlgn="b"/>
                      <a:r>
                        <a:rPr lang="es-CO" sz="1800" u="none" strike="noStrike">
                          <a:effectLst/>
                          <a:latin typeface="Century Gothic" panose="020B0502020202020204" pitchFamily="34" charset="0"/>
                        </a:rPr>
                        <a:t>06-feb-18</a:t>
                      </a:r>
                      <a:endParaRPr lang="es-CO" sz="1800" b="0" i="0" u="none" strike="noStrike">
                        <a:effectLst/>
                        <a:latin typeface="Century Gothic" panose="020B0502020202020204" pitchFamily="34" charset="0"/>
                      </a:endParaRPr>
                    </a:p>
                  </a:txBody>
                  <a:tcPr marL="9525" marR="9525" marT="9525" marB="0" anchor="b"/>
                </a:tc>
                <a:tc>
                  <a:txBody>
                    <a:bodyPr/>
                    <a:lstStyle/>
                    <a:p>
                      <a:pPr algn="r" fontAlgn="b"/>
                      <a:r>
                        <a:rPr lang="es-CO" sz="1800" u="none" strike="noStrike">
                          <a:effectLst/>
                          <a:latin typeface="Century Gothic" panose="020B0502020202020204" pitchFamily="34" charset="0"/>
                        </a:rPr>
                        <a:t>30-may-18</a:t>
                      </a:r>
                      <a:endParaRPr lang="es-CO" sz="1800" b="0" i="0" u="none" strike="noStrike">
                        <a:effectLst/>
                        <a:latin typeface="Century Gothic" panose="020B0502020202020204" pitchFamily="34" charset="0"/>
                      </a:endParaRPr>
                    </a:p>
                  </a:txBody>
                  <a:tcPr marL="9525" marR="9525" marT="9525" marB="0" anchor="b"/>
                </a:tc>
                <a:extLst>
                  <a:ext uri="{0D108BD9-81ED-4DB2-BD59-A6C34878D82A}">
                    <a16:rowId xmlns:a16="http://schemas.microsoft.com/office/drawing/2014/main" val="10009"/>
                  </a:ext>
                </a:extLst>
              </a:tr>
              <a:tr h="280802">
                <a:tc>
                  <a:txBody>
                    <a:bodyPr/>
                    <a:lstStyle/>
                    <a:p>
                      <a:pPr algn="ctr" rtl="0" fontAlgn="ctr"/>
                      <a:r>
                        <a:rPr lang="es-CO" sz="2000" u="none" strike="noStrike">
                          <a:effectLst/>
                          <a:latin typeface="Century Gothic" panose="020B0502020202020204" pitchFamily="34" charset="0"/>
                        </a:rPr>
                        <a:t>10</a:t>
                      </a:r>
                      <a:endParaRPr lang="es-CO" sz="2000" b="0" i="0" u="none" strike="noStrike">
                        <a:solidFill>
                          <a:srgbClr val="000000"/>
                        </a:solidFill>
                        <a:effectLst/>
                        <a:latin typeface="Century Gothic" panose="020B0502020202020204" pitchFamily="34" charset="0"/>
                      </a:endParaRPr>
                    </a:p>
                  </a:txBody>
                  <a:tcPr marL="9525" marR="9525" marT="9525" marB="0" anchor="ctr"/>
                </a:tc>
                <a:tc>
                  <a:txBody>
                    <a:bodyPr/>
                    <a:lstStyle/>
                    <a:p>
                      <a:pPr algn="l" rtl="0" fontAlgn="ctr"/>
                      <a:r>
                        <a:rPr lang="es-CO" sz="2000" u="none" strike="noStrike">
                          <a:effectLst/>
                          <a:latin typeface="Century Gothic" panose="020B0502020202020204" pitchFamily="34" charset="0"/>
                        </a:rPr>
                        <a:t>SAPUYES</a:t>
                      </a:r>
                      <a:endParaRPr lang="es-CO" sz="2000" b="0" i="0" u="none" strike="noStrike">
                        <a:solidFill>
                          <a:srgbClr val="000000"/>
                        </a:solidFill>
                        <a:effectLst/>
                        <a:latin typeface="Century Gothic" panose="020B0502020202020204" pitchFamily="34" charset="0"/>
                      </a:endParaRPr>
                    </a:p>
                  </a:txBody>
                  <a:tcPr marL="9525" marR="9525" marT="9525" marB="0" anchor="ctr"/>
                </a:tc>
                <a:tc>
                  <a:txBody>
                    <a:bodyPr/>
                    <a:lstStyle/>
                    <a:p>
                      <a:pPr algn="r" fontAlgn="b"/>
                      <a:r>
                        <a:rPr lang="es-CO" sz="1800" u="none" strike="noStrike">
                          <a:effectLst/>
                          <a:latin typeface="Century Gothic" panose="020B0502020202020204" pitchFamily="34" charset="0"/>
                        </a:rPr>
                        <a:t>06-feb-18</a:t>
                      </a:r>
                      <a:endParaRPr lang="es-CO" sz="1800" b="0" i="0" u="none" strike="noStrike">
                        <a:effectLst/>
                        <a:latin typeface="Century Gothic" panose="020B0502020202020204" pitchFamily="34" charset="0"/>
                      </a:endParaRPr>
                    </a:p>
                  </a:txBody>
                  <a:tcPr marL="9525" marR="9525" marT="9525" marB="0" anchor="b"/>
                </a:tc>
                <a:tc>
                  <a:txBody>
                    <a:bodyPr/>
                    <a:lstStyle/>
                    <a:p>
                      <a:pPr algn="r" fontAlgn="b"/>
                      <a:r>
                        <a:rPr lang="es-CO" sz="1800" u="none" strike="noStrike">
                          <a:effectLst/>
                          <a:latin typeface="Century Gothic" panose="020B0502020202020204" pitchFamily="34" charset="0"/>
                        </a:rPr>
                        <a:t>10-jun-18</a:t>
                      </a:r>
                      <a:endParaRPr lang="es-CO" sz="1800" b="0" i="0" u="none" strike="noStrike">
                        <a:effectLst/>
                        <a:latin typeface="Century Gothic" panose="020B0502020202020204" pitchFamily="34" charset="0"/>
                      </a:endParaRPr>
                    </a:p>
                  </a:txBody>
                  <a:tcPr marL="9525" marR="9525" marT="9525" marB="0" anchor="b"/>
                </a:tc>
                <a:extLst>
                  <a:ext uri="{0D108BD9-81ED-4DB2-BD59-A6C34878D82A}">
                    <a16:rowId xmlns:a16="http://schemas.microsoft.com/office/drawing/2014/main" val="10010"/>
                  </a:ext>
                </a:extLst>
              </a:tr>
              <a:tr h="280802">
                <a:tc>
                  <a:txBody>
                    <a:bodyPr/>
                    <a:lstStyle/>
                    <a:p>
                      <a:pPr algn="ctr" rtl="0" fontAlgn="ctr"/>
                      <a:r>
                        <a:rPr lang="es-CO" sz="2000" u="none" strike="noStrike">
                          <a:effectLst/>
                          <a:latin typeface="Century Gothic" panose="020B0502020202020204" pitchFamily="34" charset="0"/>
                        </a:rPr>
                        <a:t>11</a:t>
                      </a:r>
                      <a:endParaRPr lang="es-CO" sz="2000" b="0" i="0" u="none" strike="noStrike">
                        <a:solidFill>
                          <a:srgbClr val="000000"/>
                        </a:solidFill>
                        <a:effectLst/>
                        <a:latin typeface="Century Gothic" panose="020B0502020202020204" pitchFamily="34" charset="0"/>
                      </a:endParaRPr>
                    </a:p>
                  </a:txBody>
                  <a:tcPr marL="9525" marR="9525" marT="9525" marB="0" anchor="ctr"/>
                </a:tc>
                <a:tc>
                  <a:txBody>
                    <a:bodyPr/>
                    <a:lstStyle/>
                    <a:p>
                      <a:pPr algn="l" rtl="0" fontAlgn="ctr"/>
                      <a:r>
                        <a:rPr lang="es-CO" sz="2000" u="none" strike="noStrike">
                          <a:effectLst/>
                          <a:latin typeface="Century Gothic" panose="020B0502020202020204" pitchFamily="34" charset="0"/>
                        </a:rPr>
                        <a:t>SAMANIEGO</a:t>
                      </a:r>
                      <a:endParaRPr lang="es-CO" sz="2000" b="0" i="0" u="none" strike="noStrike">
                        <a:solidFill>
                          <a:srgbClr val="000000"/>
                        </a:solidFill>
                        <a:effectLst/>
                        <a:latin typeface="Century Gothic" panose="020B0502020202020204" pitchFamily="34" charset="0"/>
                      </a:endParaRPr>
                    </a:p>
                  </a:txBody>
                  <a:tcPr marL="9525" marR="9525" marT="9525" marB="0" anchor="ctr"/>
                </a:tc>
                <a:tc>
                  <a:txBody>
                    <a:bodyPr/>
                    <a:lstStyle/>
                    <a:p>
                      <a:pPr algn="r" fontAlgn="b"/>
                      <a:r>
                        <a:rPr lang="es-CO" sz="1800" u="none" strike="noStrike">
                          <a:effectLst/>
                          <a:latin typeface="Century Gothic" panose="020B0502020202020204" pitchFamily="34" charset="0"/>
                        </a:rPr>
                        <a:t>08-feb-18</a:t>
                      </a:r>
                      <a:endParaRPr lang="es-CO" sz="1800" b="0" i="0" u="none" strike="noStrike">
                        <a:effectLst/>
                        <a:latin typeface="Century Gothic" panose="020B0502020202020204" pitchFamily="34" charset="0"/>
                      </a:endParaRPr>
                    </a:p>
                  </a:txBody>
                  <a:tcPr marL="9525" marR="9525" marT="9525" marB="0" anchor="b"/>
                </a:tc>
                <a:tc>
                  <a:txBody>
                    <a:bodyPr/>
                    <a:lstStyle/>
                    <a:p>
                      <a:pPr algn="r" fontAlgn="b"/>
                      <a:r>
                        <a:rPr lang="es-CO" sz="1800" u="none" strike="noStrike">
                          <a:effectLst/>
                          <a:latin typeface="Century Gothic" panose="020B0502020202020204" pitchFamily="34" charset="0"/>
                        </a:rPr>
                        <a:t>11-jun-18</a:t>
                      </a:r>
                      <a:endParaRPr lang="es-CO" sz="1800" b="0" i="0" u="none" strike="noStrike">
                        <a:effectLst/>
                        <a:latin typeface="Century Gothic" panose="020B0502020202020204" pitchFamily="34" charset="0"/>
                      </a:endParaRPr>
                    </a:p>
                  </a:txBody>
                  <a:tcPr marL="9525" marR="9525" marT="9525" marB="0" anchor="b"/>
                </a:tc>
                <a:extLst>
                  <a:ext uri="{0D108BD9-81ED-4DB2-BD59-A6C34878D82A}">
                    <a16:rowId xmlns:a16="http://schemas.microsoft.com/office/drawing/2014/main" val="10011"/>
                  </a:ext>
                </a:extLst>
              </a:tr>
              <a:tr h="176554">
                <a:tc>
                  <a:txBody>
                    <a:bodyPr/>
                    <a:lstStyle/>
                    <a:p>
                      <a:pPr algn="ctr" rtl="0" fontAlgn="ctr"/>
                      <a:r>
                        <a:rPr lang="es-CO" sz="2000" u="none" strike="noStrike">
                          <a:effectLst/>
                          <a:latin typeface="Century Gothic" panose="020B0502020202020204" pitchFamily="34" charset="0"/>
                        </a:rPr>
                        <a:t>12</a:t>
                      </a:r>
                      <a:endParaRPr lang="es-CO" sz="2000" b="0" i="0" u="none" strike="noStrike">
                        <a:solidFill>
                          <a:srgbClr val="000000"/>
                        </a:solidFill>
                        <a:effectLst/>
                        <a:latin typeface="Century Gothic" panose="020B0502020202020204" pitchFamily="34" charset="0"/>
                      </a:endParaRPr>
                    </a:p>
                  </a:txBody>
                  <a:tcPr marL="9525" marR="9525" marT="9525" marB="0" anchor="ctr"/>
                </a:tc>
                <a:tc>
                  <a:txBody>
                    <a:bodyPr/>
                    <a:lstStyle/>
                    <a:p>
                      <a:pPr algn="l" rtl="0" fontAlgn="ctr"/>
                      <a:r>
                        <a:rPr lang="es-CO" sz="2000" u="none" strike="noStrike" dirty="0">
                          <a:effectLst/>
                          <a:latin typeface="Century Gothic" panose="020B0502020202020204" pitchFamily="34" charset="0"/>
                        </a:rPr>
                        <a:t>MALLAMA</a:t>
                      </a:r>
                      <a:endParaRPr lang="es-CO" sz="2000" b="0" i="0" u="none" strike="noStrike" dirty="0">
                        <a:solidFill>
                          <a:srgbClr val="000000"/>
                        </a:solidFill>
                        <a:effectLst/>
                        <a:latin typeface="Century Gothic" panose="020B0502020202020204" pitchFamily="34" charset="0"/>
                      </a:endParaRPr>
                    </a:p>
                  </a:txBody>
                  <a:tcPr marL="9525" marR="9525" marT="9525" marB="0" anchor="ctr"/>
                </a:tc>
                <a:tc>
                  <a:txBody>
                    <a:bodyPr/>
                    <a:lstStyle/>
                    <a:p>
                      <a:pPr algn="r" fontAlgn="b"/>
                      <a:r>
                        <a:rPr lang="es-CO" sz="1800" u="none" strike="noStrike">
                          <a:effectLst/>
                          <a:latin typeface="Century Gothic" panose="020B0502020202020204" pitchFamily="34" charset="0"/>
                        </a:rPr>
                        <a:t>08-feb-18</a:t>
                      </a:r>
                      <a:endParaRPr lang="es-CO" sz="1800" b="0" i="0" u="none" strike="noStrike">
                        <a:effectLst/>
                        <a:latin typeface="Century Gothic" panose="020B0502020202020204" pitchFamily="34" charset="0"/>
                      </a:endParaRPr>
                    </a:p>
                  </a:txBody>
                  <a:tcPr marL="9525" marR="9525" marT="9525" marB="0" anchor="b"/>
                </a:tc>
                <a:tc>
                  <a:txBody>
                    <a:bodyPr/>
                    <a:lstStyle/>
                    <a:p>
                      <a:pPr algn="r" fontAlgn="b"/>
                      <a:r>
                        <a:rPr lang="es-CO" sz="1800" u="none" strike="noStrike">
                          <a:effectLst/>
                          <a:latin typeface="Century Gothic" panose="020B0502020202020204" pitchFamily="34" charset="0"/>
                        </a:rPr>
                        <a:t>30-jun-18</a:t>
                      </a:r>
                      <a:endParaRPr lang="es-CO" sz="1800" b="0" i="0" u="none" strike="noStrike">
                        <a:effectLst/>
                        <a:latin typeface="Century Gothic" panose="020B0502020202020204" pitchFamily="34" charset="0"/>
                      </a:endParaRPr>
                    </a:p>
                  </a:txBody>
                  <a:tcPr marL="9525" marR="9525" marT="9525" marB="0" anchor="b"/>
                </a:tc>
                <a:extLst>
                  <a:ext uri="{0D108BD9-81ED-4DB2-BD59-A6C34878D82A}">
                    <a16:rowId xmlns:a16="http://schemas.microsoft.com/office/drawing/2014/main" val="10012"/>
                  </a:ext>
                </a:extLst>
              </a:tr>
              <a:tr h="280802">
                <a:tc>
                  <a:txBody>
                    <a:bodyPr/>
                    <a:lstStyle/>
                    <a:p>
                      <a:pPr algn="ctr" rtl="0" fontAlgn="ctr"/>
                      <a:r>
                        <a:rPr lang="es-CO" sz="2000" u="none" strike="noStrike">
                          <a:effectLst/>
                          <a:latin typeface="Century Gothic" panose="020B0502020202020204" pitchFamily="34" charset="0"/>
                        </a:rPr>
                        <a:t>13</a:t>
                      </a:r>
                      <a:endParaRPr lang="es-CO" sz="2000" b="0" i="0" u="none" strike="noStrike">
                        <a:solidFill>
                          <a:srgbClr val="000000"/>
                        </a:solidFill>
                        <a:effectLst/>
                        <a:latin typeface="Century Gothic" panose="020B0502020202020204" pitchFamily="34" charset="0"/>
                      </a:endParaRPr>
                    </a:p>
                  </a:txBody>
                  <a:tcPr marL="9525" marR="9525" marT="9525" marB="0" anchor="ctr"/>
                </a:tc>
                <a:tc>
                  <a:txBody>
                    <a:bodyPr/>
                    <a:lstStyle/>
                    <a:p>
                      <a:pPr algn="l" rtl="0" fontAlgn="ctr"/>
                      <a:r>
                        <a:rPr lang="es-CO" sz="2000" u="none" strike="noStrike">
                          <a:effectLst/>
                          <a:latin typeface="Century Gothic" panose="020B0502020202020204" pitchFamily="34" charset="0"/>
                        </a:rPr>
                        <a:t>TUMACO</a:t>
                      </a:r>
                      <a:endParaRPr lang="es-CO" sz="2000" b="0" i="0" u="none" strike="noStrike">
                        <a:solidFill>
                          <a:srgbClr val="000000"/>
                        </a:solidFill>
                        <a:effectLst/>
                        <a:latin typeface="Century Gothic" panose="020B0502020202020204" pitchFamily="34" charset="0"/>
                      </a:endParaRPr>
                    </a:p>
                  </a:txBody>
                  <a:tcPr marL="9525" marR="9525" marT="9525" marB="0" anchor="ctr"/>
                </a:tc>
                <a:tc>
                  <a:txBody>
                    <a:bodyPr/>
                    <a:lstStyle/>
                    <a:p>
                      <a:pPr algn="ctr" fontAlgn="b"/>
                      <a:r>
                        <a:rPr lang="es-CO" sz="1800" u="none" strike="noStrike" dirty="0">
                          <a:effectLst/>
                          <a:latin typeface="Century Gothic" panose="020B0502020202020204" pitchFamily="34" charset="0"/>
                        </a:rPr>
                        <a:t>POR DEFINIR</a:t>
                      </a:r>
                      <a:endParaRPr lang="es-CO" sz="1800" b="0" i="0" u="none" strike="noStrike" dirty="0">
                        <a:effectLst/>
                        <a:latin typeface="Century Gothic" panose="020B0502020202020204" pitchFamily="34" charset="0"/>
                      </a:endParaRPr>
                    </a:p>
                  </a:txBody>
                  <a:tcPr marL="9525" marR="9525" marT="9525" marB="0" anchor="b"/>
                </a:tc>
                <a:tc>
                  <a:txBody>
                    <a:bodyPr/>
                    <a:lstStyle/>
                    <a:p>
                      <a:pPr algn="r" fontAlgn="b"/>
                      <a:r>
                        <a:rPr lang="es-CO" sz="1800" u="none" strike="noStrike">
                          <a:effectLst/>
                          <a:latin typeface="Century Gothic" panose="020B0502020202020204" pitchFamily="34" charset="0"/>
                        </a:rPr>
                        <a:t>01-jun-18</a:t>
                      </a:r>
                      <a:endParaRPr lang="es-CO" sz="1800" b="0" i="0" u="none" strike="noStrike">
                        <a:effectLst/>
                        <a:latin typeface="Century Gothic" panose="020B0502020202020204" pitchFamily="34" charset="0"/>
                      </a:endParaRPr>
                    </a:p>
                  </a:txBody>
                  <a:tcPr marL="9525" marR="9525" marT="9525" marB="0" anchor="b"/>
                </a:tc>
                <a:extLst>
                  <a:ext uri="{0D108BD9-81ED-4DB2-BD59-A6C34878D82A}">
                    <a16:rowId xmlns:a16="http://schemas.microsoft.com/office/drawing/2014/main" val="10013"/>
                  </a:ext>
                </a:extLst>
              </a:tr>
              <a:tr h="280802">
                <a:tc>
                  <a:txBody>
                    <a:bodyPr/>
                    <a:lstStyle/>
                    <a:p>
                      <a:pPr algn="ctr" rtl="0" fontAlgn="ctr"/>
                      <a:r>
                        <a:rPr lang="es-CO" sz="2000" u="none" strike="noStrike">
                          <a:effectLst/>
                          <a:latin typeface="Century Gothic" panose="020B0502020202020204" pitchFamily="34" charset="0"/>
                        </a:rPr>
                        <a:t>14</a:t>
                      </a:r>
                      <a:endParaRPr lang="es-CO" sz="2000" b="0" i="0" u="none" strike="noStrike">
                        <a:solidFill>
                          <a:srgbClr val="000000"/>
                        </a:solidFill>
                        <a:effectLst/>
                        <a:latin typeface="Century Gothic" panose="020B0502020202020204" pitchFamily="34" charset="0"/>
                      </a:endParaRPr>
                    </a:p>
                  </a:txBody>
                  <a:tcPr marL="9525" marR="9525" marT="9525" marB="0" anchor="ctr"/>
                </a:tc>
                <a:tc>
                  <a:txBody>
                    <a:bodyPr/>
                    <a:lstStyle/>
                    <a:p>
                      <a:pPr algn="l" rtl="0" fontAlgn="ctr"/>
                      <a:r>
                        <a:rPr lang="es-CO" sz="2000" u="none" strike="noStrike">
                          <a:effectLst/>
                          <a:latin typeface="Century Gothic" panose="020B0502020202020204" pitchFamily="34" charset="0"/>
                        </a:rPr>
                        <a:t>MAGUI PAYAN</a:t>
                      </a:r>
                      <a:endParaRPr lang="es-CO" sz="2000" b="0" i="0" u="none" strike="noStrike">
                        <a:solidFill>
                          <a:srgbClr val="000000"/>
                        </a:solidFill>
                        <a:effectLst/>
                        <a:latin typeface="Century Gothic" panose="020B0502020202020204" pitchFamily="34" charset="0"/>
                      </a:endParaRPr>
                    </a:p>
                  </a:txBody>
                  <a:tcPr marL="9525" marR="9525" marT="9525" marB="0" anchor="ctr"/>
                </a:tc>
                <a:tc>
                  <a:txBody>
                    <a:bodyPr/>
                    <a:lstStyle/>
                    <a:p>
                      <a:pPr algn="ctr" fontAlgn="b"/>
                      <a:r>
                        <a:rPr lang="es-CO" sz="1800" u="none" strike="noStrike" dirty="0">
                          <a:effectLst/>
                          <a:latin typeface="Century Gothic" panose="020B0502020202020204" pitchFamily="34" charset="0"/>
                        </a:rPr>
                        <a:t>POR DEFINIR</a:t>
                      </a:r>
                      <a:endParaRPr lang="es-CO" sz="1800" b="0" i="0" u="none" strike="noStrike" dirty="0">
                        <a:effectLst/>
                        <a:latin typeface="Century Gothic" panose="020B0502020202020204" pitchFamily="34" charset="0"/>
                      </a:endParaRPr>
                    </a:p>
                  </a:txBody>
                  <a:tcPr marL="9525" marR="9525" marT="9525" marB="0" anchor="b"/>
                </a:tc>
                <a:tc>
                  <a:txBody>
                    <a:bodyPr/>
                    <a:lstStyle/>
                    <a:p>
                      <a:pPr algn="r" fontAlgn="b"/>
                      <a:r>
                        <a:rPr lang="es-CO" sz="1800" u="none" strike="noStrike" dirty="0">
                          <a:effectLst/>
                          <a:latin typeface="Century Gothic" panose="020B0502020202020204" pitchFamily="34" charset="0"/>
                        </a:rPr>
                        <a:t>01-jun-18</a:t>
                      </a:r>
                      <a:endParaRPr lang="es-CO" sz="1800" b="0" i="0" u="none" strike="noStrike" dirty="0">
                        <a:effectLst/>
                        <a:latin typeface="Century Gothic" panose="020B0502020202020204" pitchFamily="34" charset="0"/>
                      </a:endParaRPr>
                    </a:p>
                  </a:txBody>
                  <a:tcPr marL="9525" marR="9525" marT="9525" marB="0" anchor="b"/>
                </a:tc>
                <a:extLst>
                  <a:ext uri="{0D108BD9-81ED-4DB2-BD59-A6C34878D82A}">
                    <a16:rowId xmlns:a16="http://schemas.microsoft.com/office/drawing/2014/main" val="10014"/>
                  </a:ext>
                </a:extLst>
              </a:tr>
            </a:tbl>
          </a:graphicData>
        </a:graphic>
      </p:graphicFrame>
    </p:spTree>
    <p:extLst>
      <p:ext uri="{BB962C8B-B14F-4D97-AF65-F5344CB8AC3E}">
        <p14:creationId xmlns:p14="http://schemas.microsoft.com/office/powerpoint/2010/main" val="2823353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704088"/>
            <a:ext cx="8229600" cy="708688"/>
          </a:xfrm>
        </p:spPr>
        <p:txBody>
          <a:bodyPr>
            <a:normAutofit/>
          </a:bodyPr>
          <a:lstStyle/>
          <a:p>
            <a:r>
              <a:rPr lang="es-CO" sz="2400" b="1" dirty="0">
                <a:solidFill>
                  <a:schemeClr val="tx1"/>
                </a:solidFill>
                <a:latin typeface="Century Gothic" panose="020B0502020202020204" pitchFamily="34" charset="0"/>
                <a:cs typeface="Arial" panose="020B0604020202020204" pitchFamily="34" charset="0"/>
              </a:rPr>
              <a:t>COMPROMISOS</a:t>
            </a:r>
          </a:p>
        </p:txBody>
      </p:sp>
      <p:sp>
        <p:nvSpPr>
          <p:cNvPr id="3" name="Marcador de contenido 2"/>
          <p:cNvSpPr>
            <a:spLocks noGrp="1"/>
          </p:cNvSpPr>
          <p:nvPr>
            <p:ph idx="1"/>
          </p:nvPr>
        </p:nvSpPr>
        <p:spPr>
          <a:xfrm>
            <a:off x="457200" y="1389286"/>
            <a:ext cx="7067128" cy="4343970"/>
          </a:xfrm>
        </p:spPr>
        <p:txBody>
          <a:bodyPr>
            <a:noAutofit/>
          </a:bodyPr>
          <a:lstStyle/>
          <a:p>
            <a:r>
              <a:rPr lang="es-CO" b="1" dirty="0">
                <a:solidFill>
                  <a:schemeClr val="tx1"/>
                </a:solidFill>
                <a:latin typeface="Century Gothic" panose="020B0502020202020204" pitchFamily="34" charset="0"/>
              </a:rPr>
              <a:t>DEL CONTRATANTE</a:t>
            </a:r>
            <a:r>
              <a:rPr lang="es-CO" dirty="0">
                <a:solidFill>
                  <a:schemeClr val="tx1"/>
                </a:solidFill>
                <a:latin typeface="Century Gothic" panose="020B0502020202020204" pitchFamily="34" charset="0"/>
              </a:rPr>
              <a:t>: GOBERNACION DE NARIÑO</a:t>
            </a:r>
          </a:p>
          <a:p>
            <a:pPr algn="just"/>
            <a:r>
              <a:rPr lang="es-CO" dirty="0">
                <a:solidFill>
                  <a:schemeClr val="tx1"/>
                </a:solidFill>
                <a:latin typeface="Century Gothic" panose="020B0502020202020204" pitchFamily="34" charset="0"/>
              </a:rPr>
              <a:t>Disponer del personal técnico para el seguimiento del proyecto</a:t>
            </a:r>
          </a:p>
          <a:p>
            <a:endParaRPr lang="es-CO" dirty="0">
              <a:solidFill>
                <a:schemeClr val="tx1"/>
              </a:solidFill>
              <a:latin typeface="Century Gothic" panose="020B0502020202020204" pitchFamily="34" charset="0"/>
            </a:endParaRPr>
          </a:p>
          <a:p>
            <a:r>
              <a:rPr lang="es-CO" b="1" dirty="0">
                <a:solidFill>
                  <a:schemeClr val="tx1"/>
                </a:solidFill>
                <a:latin typeface="Century Gothic" panose="020B0502020202020204" pitchFamily="34" charset="0"/>
              </a:rPr>
              <a:t>DEL CONTRATISTA</a:t>
            </a:r>
            <a:r>
              <a:rPr lang="es-CO" dirty="0">
                <a:solidFill>
                  <a:schemeClr val="tx1"/>
                </a:solidFill>
                <a:latin typeface="Century Gothic" panose="020B0502020202020204" pitchFamily="34" charset="0"/>
              </a:rPr>
              <a:t>: OSCAR BURBANO</a:t>
            </a:r>
          </a:p>
          <a:p>
            <a:pPr algn="just"/>
            <a:r>
              <a:rPr lang="es-CO" dirty="0">
                <a:solidFill>
                  <a:schemeClr val="tx1"/>
                </a:solidFill>
                <a:latin typeface="Century Gothic" panose="020B0502020202020204" pitchFamily="34" charset="0"/>
              </a:rPr>
              <a:t>Ejecutar la obra con calidad y en el tiempo estipulado de 6 meses.</a:t>
            </a:r>
          </a:p>
          <a:p>
            <a:endParaRPr lang="es-CO" b="1" dirty="0">
              <a:solidFill>
                <a:schemeClr val="tx1"/>
              </a:solidFill>
              <a:latin typeface="Century Gothic" panose="020B0502020202020204" pitchFamily="34" charset="0"/>
            </a:endParaRPr>
          </a:p>
          <a:p>
            <a:r>
              <a:rPr lang="es-CO" b="1" dirty="0">
                <a:solidFill>
                  <a:schemeClr val="tx1"/>
                </a:solidFill>
                <a:latin typeface="Century Gothic" panose="020B0502020202020204" pitchFamily="34" charset="0"/>
              </a:rPr>
              <a:t>DE LOS BENEFICIARIOS</a:t>
            </a:r>
            <a:r>
              <a:rPr lang="es-CO" dirty="0">
                <a:solidFill>
                  <a:schemeClr val="tx1"/>
                </a:solidFill>
                <a:latin typeface="Century Gothic" panose="020B0502020202020204" pitchFamily="34" charset="0"/>
              </a:rPr>
              <a:t>: LOS MUNICIPIOS </a:t>
            </a:r>
          </a:p>
          <a:p>
            <a:pPr algn="just"/>
            <a:r>
              <a:rPr lang="es-CO" dirty="0">
                <a:solidFill>
                  <a:schemeClr val="tx1"/>
                </a:solidFill>
                <a:latin typeface="Century Gothic" panose="020B0502020202020204" pitchFamily="34" charset="0"/>
              </a:rPr>
              <a:t>Disponer de un </a:t>
            </a:r>
            <a:r>
              <a:rPr lang="es-CO" dirty="0" err="1">
                <a:solidFill>
                  <a:schemeClr val="tx1"/>
                </a:solidFill>
                <a:latin typeface="Century Gothic" panose="020B0502020202020204" pitchFamily="34" charset="0"/>
              </a:rPr>
              <a:t>Viverista</a:t>
            </a:r>
            <a:r>
              <a:rPr lang="es-CO" dirty="0">
                <a:solidFill>
                  <a:schemeClr val="tx1"/>
                </a:solidFill>
                <a:latin typeface="Century Gothic" panose="020B0502020202020204" pitchFamily="34" charset="0"/>
              </a:rPr>
              <a:t> durante la ejecución del contrato. </a:t>
            </a:r>
          </a:p>
          <a:p>
            <a:pPr algn="just"/>
            <a:r>
              <a:rPr lang="es-CO" dirty="0">
                <a:solidFill>
                  <a:schemeClr val="tx1"/>
                </a:solidFill>
                <a:latin typeface="Century Gothic" panose="020B0502020202020204" pitchFamily="34" charset="0"/>
              </a:rPr>
              <a:t>Acompañamiento visita de obra en las fechas previstas.</a:t>
            </a:r>
          </a:p>
          <a:p>
            <a:pPr algn="just"/>
            <a:r>
              <a:rPr lang="es-CO" dirty="0">
                <a:solidFill>
                  <a:schemeClr val="tx1"/>
                </a:solidFill>
                <a:latin typeface="Century Gothic" panose="020B0502020202020204" pitchFamily="34" charset="0"/>
              </a:rPr>
              <a:t>Entrega del lote para inicio de obra.</a:t>
            </a:r>
          </a:p>
          <a:p>
            <a:endParaRPr lang="es-CO" dirty="0">
              <a:solidFill>
                <a:schemeClr val="tx1"/>
              </a:solidFill>
              <a:latin typeface="Century Gothic" panose="020B0502020202020204" pitchFamily="34" charset="0"/>
            </a:endParaRPr>
          </a:p>
        </p:txBody>
      </p:sp>
    </p:spTree>
    <p:extLst>
      <p:ext uri="{BB962C8B-B14F-4D97-AF65-F5344CB8AC3E}">
        <p14:creationId xmlns:p14="http://schemas.microsoft.com/office/powerpoint/2010/main" val="3752658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2771800" y="2492896"/>
            <a:ext cx="4286280" cy="830997"/>
          </a:xfrm>
          <a:prstGeom prst="rect">
            <a:avLst/>
          </a:prstGeom>
          <a:noFill/>
          <a:ln>
            <a:solidFill>
              <a:schemeClr val="tx1"/>
            </a:solidFill>
          </a:ln>
        </p:spPr>
        <p:txBody>
          <a:bodyPr wrap="square" rtlCol="0">
            <a:spAutoFit/>
          </a:bodyPr>
          <a:lstStyle/>
          <a:p>
            <a:pPr lvl="0" algn="ctr"/>
            <a:r>
              <a:rPr lang="es-CO" sz="4800" b="1" dirty="0">
                <a:latin typeface="Arial" panose="020B0604020202020204" pitchFamily="34" charset="0"/>
                <a:cs typeface="Arial" pitchFamily="34" charset="0"/>
              </a:rPr>
              <a:t>GRACIAS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1229985" y="241483"/>
            <a:ext cx="7036271" cy="4108817"/>
          </a:xfrm>
          <a:prstGeom prst="rect">
            <a:avLst/>
          </a:prstGeom>
          <a:noFill/>
          <a:ln w="9525">
            <a:noFill/>
            <a:miter lim="800000"/>
            <a:headEnd/>
            <a:tailEnd/>
          </a:ln>
          <a:effectLst/>
        </p:spPr>
        <p:txBody>
          <a:bodyPr vert="horz" wrap="square" lIns="91440" tIns="45720" rIns="91440" bIns="0" numCol="1" anchor="ctr" anchorCtr="0" compatLnSpc="1">
            <a:prstTxWarp prst="textNoShape">
              <a:avLst/>
            </a:prstTxWarp>
            <a:spAutoFit/>
          </a:bodyPr>
          <a:lstStyle/>
          <a:p>
            <a:pPr lvl="0" algn="ctr" eaLnBrk="0" fontAlgn="base" hangingPunct="0">
              <a:spcBef>
                <a:spcPct val="0"/>
              </a:spcBef>
              <a:spcAft>
                <a:spcPct val="0"/>
              </a:spcAft>
            </a:pPr>
            <a:endParaRPr lang="es-ES_tradnl" sz="2800" b="1" dirty="0">
              <a:solidFill>
                <a:srgbClr val="FFFF00"/>
              </a:solidFill>
              <a:latin typeface="Algerian" pitchFamily="82" charset="0"/>
              <a:ea typeface="Times New Roman" pitchFamily="18" charset="0"/>
              <a:cs typeface="Arial" pitchFamily="34" charset="0"/>
            </a:endParaRPr>
          </a:p>
          <a:p>
            <a:pPr lvl="0" algn="ctr" eaLnBrk="0" fontAlgn="base" hangingPunct="0">
              <a:spcBef>
                <a:spcPct val="0"/>
              </a:spcBef>
              <a:spcAft>
                <a:spcPct val="0"/>
              </a:spcAft>
            </a:pPr>
            <a:r>
              <a:rPr lang="es-ES_tradnl" sz="2800" b="1" dirty="0">
                <a:latin typeface="Century Gothic" panose="020B0502020202020204" pitchFamily="34" charset="0"/>
                <a:ea typeface="Times New Roman" pitchFamily="18" charset="0"/>
                <a:cs typeface="Arial" pitchFamily="34" charset="0"/>
              </a:rPr>
              <a:t>CONTRATO DE OBRA No. 2748 DE 2017. </a:t>
            </a:r>
          </a:p>
          <a:p>
            <a:pPr lvl="0" algn="ctr" eaLnBrk="0" fontAlgn="base" hangingPunct="0">
              <a:spcBef>
                <a:spcPct val="0"/>
              </a:spcBef>
              <a:spcAft>
                <a:spcPct val="0"/>
              </a:spcAft>
            </a:pPr>
            <a:endParaRPr kumimoji="0" lang="es-ES_tradnl" sz="2800" b="1" i="1" u="none" strike="noStrike" cap="none" normalizeH="0" baseline="0" dirty="0">
              <a:ln>
                <a:noFill/>
              </a:ln>
              <a:effectLst/>
              <a:latin typeface="Century Gothic" panose="020B0502020202020204" pitchFamily="34" charset="0"/>
              <a:ea typeface="Times New Roman" pitchFamily="18" charset="0"/>
              <a:cs typeface="Arial" pitchFamily="34" charset="0"/>
            </a:endParaRPr>
          </a:p>
          <a:p>
            <a:pPr lvl="0" algn="ctr" eaLnBrk="0" fontAlgn="base" hangingPunct="0">
              <a:spcBef>
                <a:spcPct val="0"/>
              </a:spcBef>
              <a:spcAft>
                <a:spcPct val="0"/>
              </a:spcAft>
            </a:pPr>
            <a:r>
              <a:rPr kumimoji="0" lang="es-MX" sz="2000" b="1" i="0" u="none" strike="noStrike" cap="none" normalizeH="0" baseline="0" dirty="0">
                <a:ln>
                  <a:noFill/>
                </a:ln>
                <a:effectLst/>
                <a:latin typeface="Century Gothic" panose="020B0502020202020204" pitchFamily="34" charset="0"/>
                <a:ea typeface="Times New Roman" pitchFamily="18" charset="0"/>
                <a:cs typeface="Arial" pitchFamily="34" charset="0"/>
              </a:rPr>
              <a:t>OBJETO: </a:t>
            </a:r>
          </a:p>
          <a:p>
            <a:pPr lvl="0" algn="ctr" eaLnBrk="0" fontAlgn="base" hangingPunct="0">
              <a:spcBef>
                <a:spcPct val="0"/>
              </a:spcBef>
              <a:spcAft>
                <a:spcPct val="0"/>
              </a:spcAft>
            </a:pPr>
            <a:r>
              <a:rPr lang="es-ES" sz="2000" b="1" i="1" dirty="0">
                <a:latin typeface="Century Gothic" panose="020B0502020202020204" pitchFamily="34" charset="0"/>
              </a:rPr>
              <a:t>CONSTRUCCIÓN DE 14 VIVEROS FORESTALES PARA LA RESTAURACIÓN ECOLÓGICA EN MUNICIPIOS ESTRATÉGICOS DEL DEPARTAMENTO DE NARIÑO QUE PERMITAN GENERAR UN IMPACTO REGIONAL SIGNIFICATIVO PARA EL DESARROLLO EN LA MITIGACIÓN DEL CAMBIO CLIMÁTICO Y LA CONSERVACIÓN DE LOS RECURSOS NATURALES EN ÁREAS DE RECARGA HÍDRICA</a:t>
            </a:r>
            <a:endParaRPr lang="es-MX" sz="2000" b="1" dirty="0">
              <a:latin typeface="Century Gothic" panose="020B0502020202020204" pitchFamily="34" charset="0"/>
              <a:ea typeface="Times New Roman" pitchFamily="18" charset="0"/>
              <a:cs typeface="Arial" pitchFamily="34" charset="0"/>
            </a:endParaRPr>
          </a:p>
        </p:txBody>
      </p:sp>
      <p:sp>
        <p:nvSpPr>
          <p:cNvPr id="8" name="Rectangle 4"/>
          <p:cNvSpPr>
            <a:spLocks noChangeArrowheads="1"/>
          </p:cNvSpPr>
          <p:nvPr/>
        </p:nvSpPr>
        <p:spPr bwMode="auto">
          <a:xfrm>
            <a:off x="785303" y="4430769"/>
            <a:ext cx="7480953"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es-CO" sz="3200" b="1" dirty="0">
                <a:solidFill>
                  <a:srgbClr val="FF0000"/>
                </a:solidFill>
                <a:latin typeface="Arial" pitchFamily="34" charset="0"/>
                <a:cs typeface="Arial" pitchFamily="34" charset="0"/>
              </a:rPr>
              <a:t>ERNESTO RAMIRO ESTACIO</a:t>
            </a:r>
            <a:endParaRPr kumimoji="0" lang="es-CO" sz="3200" b="1" i="0" u="none" strike="noStrike" cap="none" normalizeH="0" baseline="0" dirty="0">
              <a:ln>
                <a:noFill/>
              </a:ln>
              <a:solidFill>
                <a:srgbClr val="FF0000"/>
              </a:solidFill>
              <a:effectLst/>
              <a:latin typeface="Arial" pitchFamily="34" charset="0"/>
              <a:cs typeface="Arial" pitchFamily="34" charset="0"/>
            </a:endParaRPr>
          </a:p>
          <a:p>
            <a:pPr lvl="0" algn="ctr" eaLnBrk="0" fontAlgn="base" hangingPunct="0">
              <a:spcBef>
                <a:spcPct val="0"/>
              </a:spcBef>
              <a:spcAft>
                <a:spcPct val="0"/>
              </a:spcAft>
            </a:pPr>
            <a:r>
              <a:rPr lang="es-CO" sz="3200" b="1" dirty="0"/>
              <a:t>Secretaría de Ambiente y Desarrollo Sostenible</a:t>
            </a:r>
            <a:endParaRPr kumimoji="0" lang="es-CO" sz="2400" b="0" i="0" u="none" strike="noStrike" cap="none" normalizeH="0" baseline="0" dirty="0">
              <a:ln>
                <a:noFill/>
              </a:ln>
              <a:solidFill>
                <a:schemeClr val="tx1"/>
              </a:solidFill>
              <a:effectLst/>
              <a:latin typeface="Arial" pitchFamily="34" charset="0"/>
              <a:cs typeface="Arial" pitchFamily="34" charset="0"/>
            </a:endParaRPr>
          </a:p>
        </p:txBody>
      </p:sp>
      <p:pic>
        <p:nvPicPr>
          <p:cNvPr id="1030" name="Picture 6" descr="http://www.innovacionsocialnarino.com/wp-content/uploads/2016/05/gob.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54" y="404664"/>
            <a:ext cx="1390650" cy="1476375"/>
          </a:xfrm>
          <a:prstGeom prst="rect">
            <a:avLst/>
          </a:prstGeom>
          <a:noFill/>
          <a:extLst>
            <a:ext uri="{909E8E84-426E-40DD-AFC4-6F175D3DCCD1}">
              <a14:hiddenFill xmlns:a14="http://schemas.microsoft.com/office/drawing/2010/main">
                <a:solidFill>
                  <a:srgbClr val="FFFFFF"/>
                </a:solidFill>
              </a14:hiddenFill>
            </a:ext>
          </a:extLst>
        </p:spPr>
      </p:pic>
      <p:pic>
        <p:nvPicPr>
          <p:cNvPr id="1031" name="Imagen 2" descr="PRENSATV1:cami gober:pie-0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5303" y="5513563"/>
            <a:ext cx="7705725" cy="9620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30"/>
                                        </p:tgtEl>
                                        <p:attrNameLst>
                                          <p:attrName>style.visibility</p:attrName>
                                        </p:attrNameLst>
                                      </p:cBhvr>
                                      <p:to>
                                        <p:strVal val="visible"/>
                                      </p:to>
                                    </p:set>
                                    <p:animEffect transition="in" filter="wipe(down)">
                                      <p:cBhvr>
                                        <p:cTn id="7" dur="500"/>
                                        <p:tgtEl>
                                          <p:spTgt spid="1030"/>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025"/>
                                        </p:tgtEl>
                                        <p:attrNameLst>
                                          <p:attrName>style.visibility</p:attrName>
                                        </p:attrNameLst>
                                      </p:cBhvr>
                                      <p:to>
                                        <p:strVal val="visible"/>
                                      </p:to>
                                    </p:set>
                                    <p:animEffect transition="in" filter="barn(inVertical)">
                                      <p:cBhvr>
                                        <p:cTn id="12" dur="500"/>
                                        <p:tgtEl>
                                          <p:spTgt spid="102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5" grpId="0"/>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1120029" y="1222953"/>
            <a:ext cx="7036271" cy="477054"/>
          </a:xfrm>
          <a:prstGeom prst="rect">
            <a:avLst/>
          </a:prstGeom>
          <a:noFill/>
          <a:ln w="9525">
            <a:noFill/>
            <a:miter lim="800000"/>
            <a:headEnd/>
            <a:tailEnd/>
          </a:ln>
          <a:effectLst/>
        </p:spPr>
        <p:txBody>
          <a:bodyPr vert="horz" wrap="square" lIns="91440" tIns="45720" rIns="91440" bIns="0" numCol="1" anchor="ctr" anchorCtr="0" compatLnSpc="1">
            <a:prstTxWarp prst="textNoShape">
              <a:avLst/>
            </a:prstTxWarp>
            <a:spAutoFit/>
          </a:bodyPr>
          <a:lstStyle/>
          <a:p>
            <a:pPr lvl="0" algn="ctr" eaLnBrk="0" fontAlgn="base" hangingPunct="0">
              <a:spcBef>
                <a:spcPct val="0"/>
              </a:spcBef>
              <a:spcAft>
                <a:spcPct val="0"/>
              </a:spcAft>
            </a:pPr>
            <a:r>
              <a:rPr lang="es-ES_tradnl" sz="2800" b="1" dirty="0">
                <a:latin typeface="Century Gothic" panose="020B0502020202020204" pitchFamily="34" charset="0"/>
                <a:ea typeface="Times New Roman" pitchFamily="18" charset="0"/>
                <a:cs typeface="Arial" pitchFamily="34" charset="0"/>
              </a:rPr>
              <a:t>EQUIPO DE TRABAJO</a:t>
            </a:r>
            <a:endParaRPr lang="es-MX" sz="2000" b="1" dirty="0">
              <a:latin typeface="Century Gothic" panose="020B0502020202020204" pitchFamily="34" charset="0"/>
              <a:ea typeface="Times New Roman" pitchFamily="18" charset="0"/>
              <a:cs typeface="Arial" pitchFamily="34" charset="0"/>
            </a:endParaRPr>
          </a:p>
        </p:txBody>
      </p:sp>
      <p:sp>
        <p:nvSpPr>
          <p:cNvPr id="8" name="Rectangle 4"/>
          <p:cNvSpPr>
            <a:spLocks noChangeArrowheads="1"/>
          </p:cNvSpPr>
          <p:nvPr/>
        </p:nvSpPr>
        <p:spPr bwMode="auto">
          <a:xfrm>
            <a:off x="785303" y="1796572"/>
            <a:ext cx="7480953" cy="181588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spcBef>
                <a:spcPts val="0"/>
              </a:spcBef>
            </a:pPr>
            <a:r>
              <a:rPr lang="es-CO" sz="2800" b="1" dirty="0">
                <a:solidFill>
                  <a:srgbClr val="FF0000"/>
                </a:solidFill>
                <a:latin typeface="Century Gothic" panose="020B0502020202020204" pitchFamily="34" charset="0"/>
                <a:cs typeface="Arial" pitchFamily="34" charset="0"/>
              </a:rPr>
              <a:t>Ing. DAVID ALEJANDRO MAYA NOGUERA</a:t>
            </a:r>
          </a:p>
          <a:p>
            <a:pPr algn="ctr">
              <a:spcBef>
                <a:spcPts val="0"/>
              </a:spcBef>
            </a:pPr>
            <a:r>
              <a:rPr lang="es-CO" sz="2800" dirty="0">
                <a:latin typeface="Century Gothic" panose="020B0502020202020204" pitchFamily="34" charset="0"/>
              </a:rPr>
              <a:t>Profesional de Apoyo</a:t>
            </a:r>
          </a:p>
          <a:p>
            <a:pPr algn="ctr">
              <a:spcBef>
                <a:spcPts val="0"/>
              </a:spcBef>
            </a:pPr>
            <a:r>
              <a:rPr lang="es-CO" sz="2800" dirty="0">
                <a:latin typeface="Century Gothic" panose="020B0502020202020204" pitchFamily="34" charset="0"/>
              </a:rPr>
              <a:t>GOBERNACION DE NARIÑO</a:t>
            </a:r>
          </a:p>
          <a:p>
            <a:pPr algn="ctr">
              <a:spcBef>
                <a:spcPts val="0"/>
              </a:spcBef>
            </a:pPr>
            <a:r>
              <a:rPr lang="es-CO" sz="2800" dirty="0">
                <a:latin typeface="Century Gothic" panose="020B0502020202020204" pitchFamily="34" charset="0"/>
              </a:rPr>
              <a:t>SUPERVISOR DEL PROYECTO</a:t>
            </a:r>
            <a:endParaRPr lang="es-CO" sz="2800" b="1" dirty="0">
              <a:latin typeface="Century Gothic" panose="020B0502020202020204" pitchFamily="34" charset="0"/>
              <a:cs typeface="Arial" pitchFamily="34" charset="0"/>
            </a:endParaRPr>
          </a:p>
        </p:txBody>
      </p:sp>
      <p:pic>
        <p:nvPicPr>
          <p:cNvPr id="1030" name="Picture 6" descr="http://www.innovacionsocialnarino.com/wp-content/uploads/2016/05/gob.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54" y="404664"/>
            <a:ext cx="1390650" cy="1476375"/>
          </a:xfrm>
          <a:prstGeom prst="rect">
            <a:avLst/>
          </a:prstGeom>
          <a:noFill/>
          <a:extLst>
            <a:ext uri="{909E8E84-426E-40DD-AFC4-6F175D3DCCD1}">
              <a14:hiddenFill xmlns:a14="http://schemas.microsoft.com/office/drawing/2010/main">
                <a:solidFill>
                  <a:srgbClr val="FFFFFF"/>
                </a:solidFill>
              </a14:hiddenFill>
            </a:ext>
          </a:extLst>
        </p:spPr>
      </p:pic>
      <p:pic>
        <p:nvPicPr>
          <p:cNvPr id="1031" name="Imagen 2" descr="PRENSATV1:cami gober:pie-0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5303" y="5513563"/>
            <a:ext cx="7705725" cy="962025"/>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4"/>
          <p:cNvSpPr>
            <a:spLocks noChangeArrowheads="1"/>
          </p:cNvSpPr>
          <p:nvPr/>
        </p:nvSpPr>
        <p:spPr bwMode="auto">
          <a:xfrm>
            <a:off x="1010075" y="3544769"/>
            <a:ext cx="7480953"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eaLnBrk="0" fontAlgn="base" hangingPunct="0">
              <a:spcBef>
                <a:spcPct val="0"/>
              </a:spcBef>
              <a:spcAft>
                <a:spcPct val="0"/>
              </a:spcAft>
            </a:pPr>
            <a:endParaRPr lang="es-CO" sz="2800" b="1" dirty="0">
              <a:latin typeface="Century Gothic" panose="020B0502020202020204" pitchFamily="34" charset="0"/>
            </a:endParaRPr>
          </a:p>
          <a:p>
            <a:pPr lvl="0" algn="ctr" eaLnBrk="0" fontAlgn="base" hangingPunct="0">
              <a:spcBef>
                <a:spcPct val="0"/>
              </a:spcBef>
              <a:spcAft>
                <a:spcPct val="0"/>
              </a:spcAft>
            </a:pPr>
            <a:r>
              <a:rPr kumimoji="0" lang="es-CO" sz="2800" b="1" i="0" u="none" strike="noStrike" cap="none" normalizeH="0" baseline="0" dirty="0">
                <a:ln>
                  <a:noFill/>
                </a:ln>
                <a:solidFill>
                  <a:srgbClr val="FF0000"/>
                </a:solidFill>
                <a:effectLst/>
                <a:latin typeface="Century Gothic" panose="020B0502020202020204" pitchFamily="34" charset="0"/>
                <a:cs typeface="Arial" pitchFamily="34" charset="0"/>
              </a:rPr>
              <a:t>MUNICIPIOS BENEFICIARIOS</a:t>
            </a:r>
          </a:p>
          <a:p>
            <a:pPr lvl="0" algn="ctr" eaLnBrk="0" fontAlgn="base" hangingPunct="0">
              <a:spcBef>
                <a:spcPct val="0"/>
              </a:spcBef>
              <a:spcAft>
                <a:spcPct val="0"/>
              </a:spcAft>
            </a:pPr>
            <a:r>
              <a:rPr lang="es-CO" sz="2800" b="1" dirty="0">
                <a:latin typeface="Century Gothic" panose="020B0502020202020204" pitchFamily="34" charset="0"/>
                <a:cs typeface="Arial" pitchFamily="34" charset="0"/>
              </a:rPr>
              <a:t>Disponer de personal técnico: VIVERISTA </a:t>
            </a:r>
          </a:p>
          <a:p>
            <a:pPr lvl="0" algn="ctr" eaLnBrk="0" fontAlgn="base" hangingPunct="0">
              <a:spcBef>
                <a:spcPct val="0"/>
              </a:spcBef>
              <a:spcAft>
                <a:spcPct val="0"/>
              </a:spcAft>
            </a:pPr>
            <a:r>
              <a:rPr lang="es-CO" sz="2800" b="1" dirty="0">
                <a:latin typeface="Century Gothic" panose="020B0502020202020204" pitchFamily="34" charset="0"/>
                <a:cs typeface="Arial" pitchFamily="34" charset="0"/>
              </a:rPr>
              <a:t>Desde el inicio de la obra hasta la entrega del vivero.</a:t>
            </a:r>
          </a:p>
        </p:txBody>
      </p:sp>
    </p:spTree>
    <p:extLst>
      <p:ext uri="{BB962C8B-B14F-4D97-AF65-F5344CB8AC3E}">
        <p14:creationId xmlns:p14="http://schemas.microsoft.com/office/powerpoint/2010/main" val="14655880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030"/>
                                        </p:tgtEl>
                                        <p:attrNameLst>
                                          <p:attrName>style.visibility</p:attrName>
                                        </p:attrNameLst>
                                      </p:cBhvr>
                                      <p:to>
                                        <p:strVal val="visible"/>
                                      </p:to>
                                    </p:set>
                                    <p:animEffect transition="in" filter="circle(in)">
                                      <p:cBhvr>
                                        <p:cTn id="7" dur="2000"/>
                                        <p:tgtEl>
                                          <p:spTgt spid="1030"/>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025"/>
                                        </p:tgtEl>
                                        <p:attrNameLst>
                                          <p:attrName>style.visibility</p:attrName>
                                        </p:attrNameLst>
                                      </p:cBhvr>
                                      <p:to>
                                        <p:strVal val="visible"/>
                                      </p:to>
                                    </p:set>
                                    <p:animEffect transition="in" filter="barn(inVertical)">
                                      <p:cBhvr>
                                        <p:cTn id="12" dur="500"/>
                                        <p:tgtEl>
                                          <p:spTgt spid="102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5" grpId="0"/>
      <p:bldP spid="8"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1242722" y="507064"/>
            <a:ext cx="7036271" cy="477054"/>
          </a:xfrm>
          <a:prstGeom prst="rect">
            <a:avLst/>
          </a:prstGeom>
          <a:noFill/>
          <a:ln w="9525">
            <a:noFill/>
            <a:miter lim="800000"/>
            <a:headEnd/>
            <a:tailEnd/>
          </a:ln>
          <a:effectLst/>
        </p:spPr>
        <p:txBody>
          <a:bodyPr vert="horz" wrap="square" lIns="91440" tIns="45720" rIns="91440" bIns="0" numCol="1" anchor="ctr" anchorCtr="0" compatLnSpc="1">
            <a:prstTxWarp prst="textNoShape">
              <a:avLst/>
            </a:prstTxWarp>
            <a:spAutoFit/>
          </a:bodyPr>
          <a:lstStyle/>
          <a:p>
            <a:pPr lvl="0" algn="ctr" eaLnBrk="0" fontAlgn="base" hangingPunct="0">
              <a:spcBef>
                <a:spcPct val="0"/>
              </a:spcBef>
              <a:spcAft>
                <a:spcPct val="0"/>
              </a:spcAft>
            </a:pPr>
            <a:r>
              <a:rPr lang="es-ES_tradnl" sz="2800" b="1" dirty="0">
                <a:latin typeface="Century Gothic" panose="020B0502020202020204" pitchFamily="34" charset="0"/>
                <a:ea typeface="Times New Roman" pitchFamily="18" charset="0"/>
                <a:cs typeface="Arial" pitchFamily="34" charset="0"/>
              </a:rPr>
              <a:t>EQUIPO DE TRABAJO</a:t>
            </a:r>
            <a:endParaRPr lang="es-MX" sz="2000" b="1" dirty="0">
              <a:latin typeface="Century Gothic" panose="020B0502020202020204" pitchFamily="34" charset="0"/>
              <a:ea typeface="Times New Roman" pitchFamily="18" charset="0"/>
              <a:cs typeface="Arial" pitchFamily="34" charset="0"/>
            </a:endParaRPr>
          </a:p>
        </p:txBody>
      </p:sp>
      <p:sp>
        <p:nvSpPr>
          <p:cNvPr id="8" name="Rectangle 4"/>
          <p:cNvSpPr>
            <a:spLocks noChangeArrowheads="1"/>
          </p:cNvSpPr>
          <p:nvPr/>
        </p:nvSpPr>
        <p:spPr bwMode="auto">
          <a:xfrm>
            <a:off x="1010075" y="1203096"/>
            <a:ext cx="7480953" cy="9541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es-CO" sz="2800" b="1" dirty="0">
                <a:solidFill>
                  <a:srgbClr val="FF0000"/>
                </a:solidFill>
                <a:latin typeface="Century Gothic" panose="020B0502020202020204" pitchFamily="34" charset="0"/>
                <a:cs typeface="Arial" pitchFamily="34" charset="0"/>
              </a:rPr>
              <a:t>Ing. OSCAR BURBANO</a:t>
            </a:r>
          </a:p>
          <a:p>
            <a:pPr lvl="0" algn="ctr" eaLnBrk="0" fontAlgn="base" hangingPunct="0">
              <a:spcBef>
                <a:spcPct val="0"/>
              </a:spcBef>
              <a:spcAft>
                <a:spcPct val="0"/>
              </a:spcAft>
            </a:pPr>
            <a:r>
              <a:rPr lang="es-CO" sz="2800" b="1" dirty="0">
                <a:latin typeface="Century Gothic" panose="020B0502020202020204" pitchFamily="34" charset="0"/>
              </a:rPr>
              <a:t>Contratista</a:t>
            </a:r>
            <a:endParaRPr kumimoji="0" lang="es-CO" sz="2000" b="0" i="0" u="none" strike="noStrike" cap="none" normalizeH="0" baseline="0" dirty="0">
              <a:ln>
                <a:noFill/>
              </a:ln>
              <a:solidFill>
                <a:schemeClr val="tx1"/>
              </a:solidFill>
              <a:effectLst/>
              <a:latin typeface="Century Gothic" panose="020B0502020202020204" pitchFamily="34" charset="0"/>
              <a:cs typeface="Arial" pitchFamily="34" charset="0"/>
            </a:endParaRPr>
          </a:p>
        </p:txBody>
      </p:sp>
      <p:pic>
        <p:nvPicPr>
          <p:cNvPr id="1030" name="Picture 6" descr="http://www.innovacionsocialnarino.com/wp-content/uploads/2016/05/gob.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362" y="507064"/>
            <a:ext cx="1390650" cy="1476375"/>
          </a:xfrm>
          <a:prstGeom prst="rect">
            <a:avLst/>
          </a:prstGeom>
          <a:noFill/>
          <a:extLst>
            <a:ext uri="{909E8E84-426E-40DD-AFC4-6F175D3DCCD1}">
              <a14:hiddenFill xmlns:a14="http://schemas.microsoft.com/office/drawing/2010/main">
                <a:solidFill>
                  <a:srgbClr val="FFFFFF"/>
                </a:solidFill>
              </a14:hiddenFill>
            </a:ext>
          </a:extLst>
        </p:spPr>
      </p:pic>
      <p:pic>
        <p:nvPicPr>
          <p:cNvPr id="1031" name="Imagen 2" descr="PRENSATV1:cami gober:pie-0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5303" y="5513563"/>
            <a:ext cx="7705725" cy="962025"/>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4"/>
          <p:cNvSpPr>
            <a:spLocks noChangeArrowheads="1"/>
          </p:cNvSpPr>
          <p:nvPr/>
        </p:nvSpPr>
        <p:spPr bwMode="auto">
          <a:xfrm>
            <a:off x="897688" y="4149954"/>
            <a:ext cx="7480953" cy="12618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eaLnBrk="0" fontAlgn="base" hangingPunct="0">
              <a:spcBef>
                <a:spcPct val="0"/>
              </a:spcBef>
              <a:spcAft>
                <a:spcPct val="0"/>
              </a:spcAft>
            </a:pPr>
            <a:r>
              <a:rPr kumimoji="0" lang="es-CO" sz="2800" b="1" i="0" u="none" strike="noStrike" cap="none" normalizeH="0" baseline="0" dirty="0">
                <a:ln>
                  <a:noFill/>
                </a:ln>
                <a:solidFill>
                  <a:srgbClr val="FF0000"/>
                </a:solidFill>
                <a:effectLst/>
                <a:latin typeface="Century Gothic" panose="020B0502020202020204" pitchFamily="34" charset="0"/>
                <a:cs typeface="Arial" pitchFamily="34" charset="0"/>
              </a:rPr>
              <a:t>Ing. DAVID</a:t>
            </a:r>
            <a:r>
              <a:rPr kumimoji="0" lang="es-CO" sz="2800" b="1" i="0" u="none" strike="noStrike" cap="none" normalizeH="0" dirty="0">
                <a:ln>
                  <a:noFill/>
                </a:ln>
                <a:solidFill>
                  <a:srgbClr val="FF0000"/>
                </a:solidFill>
                <a:effectLst/>
                <a:latin typeface="Century Gothic" panose="020B0502020202020204" pitchFamily="34" charset="0"/>
                <a:cs typeface="Arial" pitchFamily="34" charset="0"/>
              </a:rPr>
              <a:t> BASTIDAS</a:t>
            </a:r>
          </a:p>
          <a:p>
            <a:pPr lvl="0" algn="ctr" eaLnBrk="0" fontAlgn="base" hangingPunct="0">
              <a:spcBef>
                <a:spcPct val="0"/>
              </a:spcBef>
              <a:spcAft>
                <a:spcPct val="0"/>
              </a:spcAft>
            </a:pPr>
            <a:r>
              <a:rPr lang="es-CO" sz="2800" b="1" baseline="0" dirty="0">
                <a:latin typeface="Century Gothic" panose="020B0502020202020204" pitchFamily="34" charset="0"/>
                <a:cs typeface="Arial" pitchFamily="34" charset="0"/>
              </a:rPr>
              <a:t>Apoyo</a:t>
            </a:r>
            <a:r>
              <a:rPr lang="es-CO" sz="2800" b="1" dirty="0">
                <a:latin typeface="Century Gothic" panose="020B0502020202020204" pitchFamily="34" charset="0"/>
                <a:cs typeface="Arial" pitchFamily="34" charset="0"/>
              </a:rPr>
              <a:t> técnico en campo</a:t>
            </a:r>
          </a:p>
          <a:p>
            <a:pPr lvl="0" algn="ctr" eaLnBrk="0" fontAlgn="base" hangingPunct="0">
              <a:spcBef>
                <a:spcPct val="0"/>
              </a:spcBef>
              <a:spcAft>
                <a:spcPct val="0"/>
              </a:spcAft>
            </a:pPr>
            <a:endParaRPr kumimoji="0" lang="es-CO" sz="2000" b="0" i="0" u="none" strike="noStrike" cap="none" normalizeH="0" baseline="0" dirty="0">
              <a:ln>
                <a:noFill/>
              </a:ln>
              <a:solidFill>
                <a:schemeClr val="tx1"/>
              </a:solidFill>
              <a:effectLst/>
              <a:latin typeface="Century Gothic" panose="020B0502020202020204" pitchFamily="34" charset="0"/>
              <a:cs typeface="Arial" pitchFamily="34" charset="0"/>
            </a:endParaRPr>
          </a:p>
        </p:txBody>
      </p:sp>
      <p:sp>
        <p:nvSpPr>
          <p:cNvPr id="9" name="Rectangle 4"/>
          <p:cNvSpPr>
            <a:spLocks noChangeArrowheads="1"/>
          </p:cNvSpPr>
          <p:nvPr/>
        </p:nvSpPr>
        <p:spPr bwMode="auto">
          <a:xfrm>
            <a:off x="1010075" y="3146681"/>
            <a:ext cx="7480953" cy="9541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eaLnBrk="0" fontAlgn="base" hangingPunct="0">
              <a:spcBef>
                <a:spcPct val="0"/>
              </a:spcBef>
              <a:spcAft>
                <a:spcPct val="0"/>
              </a:spcAft>
            </a:pPr>
            <a:r>
              <a:rPr kumimoji="0" lang="es-CO" sz="2800" b="1" i="0" u="none" strike="noStrike" cap="none" normalizeH="0" baseline="0" dirty="0">
                <a:ln>
                  <a:noFill/>
                </a:ln>
                <a:solidFill>
                  <a:srgbClr val="FF0000"/>
                </a:solidFill>
                <a:effectLst/>
                <a:latin typeface="Century Gothic" panose="020B0502020202020204" pitchFamily="34" charset="0"/>
                <a:cs typeface="Arial" pitchFamily="34" charset="0"/>
              </a:rPr>
              <a:t>Arq. HARVEY</a:t>
            </a:r>
            <a:r>
              <a:rPr kumimoji="0" lang="es-CO" sz="2800" b="1" i="0" u="none" strike="noStrike" cap="none" normalizeH="0" dirty="0">
                <a:ln>
                  <a:noFill/>
                </a:ln>
                <a:solidFill>
                  <a:srgbClr val="FF0000"/>
                </a:solidFill>
                <a:effectLst/>
                <a:latin typeface="Century Gothic" panose="020B0502020202020204" pitchFamily="34" charset="0"/>
                <a:cs typeface="Arial" pitchFamily="34" charset="0"/>
              </a:rPr>
              <a:t> BASTIDAS</a:t>
            </a:r>
          </a:p>
          <a:p>
            <a:pPr lvl="0" algn="ctr" eaLnBrk="0" fontAlgn="base" hangingPunct="0">
              <a:spcBef>
                <a:spcPct val="0"/>
              </a:spcBef>
              <a:spcAft>
                <a:spcPct val="0"/>
              </a:spcAft>
            </a:pPr>
            <a:r>
              <a:rPr lang="es-CO" sz="2800" b="1" baseline="0" dirty="0">
                <a:latin typeface="Century Gothic" panose="020B0502020202020204" pitchFamily="34" charset="0"/>
                <a:cs typeface="Arial" pitchFamily="34" charset="0"/>
              </a:rPr>
              <a:t>Residente</a:t>
            </a:r>
            <a:r>
              <a:rPr lang="es-CO" sz="2800" b="1" dirty="0">
                <a:latin typeface="Century Gothic" panose="020B0502020202020204" pitchFamily="34" charset="0"/>
                <a:cs typeface="Arial" pitchFamily="34" charset="0"/>
              </a:rPr>
              <a:t> de Obra</a:t>
            </a:r>
            <a:endParaRPr kumimoji="0" lang="es-CO" sz="2000" b="0" i="0" u="none" strike="noStrike" cap="none" normalizeH="0" baseline="0" dirty="0">
              <a:ln>
                <a:noFill/>
              </a:ln>
              <a:solidFill>
                <a:schemeClr val="tx1"/>
              </a:solidFill>
              <a:effectLst/>
              <a:latin typeface="Century Gothic" panose="020B0502020202020204" pitchFamily="34" charset="0"/>
              <a:cs typeface="Arial" pitchFamily="34" charset="0"/>
            </a:endParaRPr>
          </a:p>
        </p:txBody>
      </p:sp>
      <p:sp>
        <p:nvSpPr>
          <p:cNvPr id="10" name="Rectangle 4"/>
          <p:cNvSpPr>
            <a:spLocks noChangeArrowheads="1"/>
          </p:cNvSpPr>
          <p:nvPr/>
        </p:nvSpPr>
        <p:spPr bwMode="auto">
          <a:xfrm>
            <a:off x="1126288" y="2110084"/>
            <a:ext cx="7480953" cy="12618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eaLnBrk="0" fontAlgn="base" hangingPunct="0">
              <a:spcBef>
                <a:spcPct val="0"/>
              </a:spcBef>
              <a:spcAft>
                <a:spcPct val="0"/>
              </a:spcAft>
            </a:pPr>
            <a:r>
              <a:rPr lang="es-CO" sz="2800" b="1" dirty="0">
                <a:solidFill>
                  <a:srgbClr val="FF0000"/>
                </a:solidFill>
                <a:latin typeface="Century Gothic" panose="020B0502020202020204" pitchFamily="34" charset="0"/>
                <a:cs typeface="Arial" pitchFamily="34" charset="0"/>
              </a:rPr>
              <a:t>Dr. </a:t>
            </a:r>
            <a:r>
              <a:rPr kumimoji="0" lang="es-CO" sz="2800" b="1" i="0" u="none" strike="noStrike" cap="none" normalizeH="0" baseline="0" dirty="0">
                <a:ln>
                  <a:noFill/>
                </a:ln>
                <a:solidFill>
                  <a:srgbClr val="FF0000"/>
                </a:solidFill>
                <a:effectLst/>
                <a:latin typeface="Century Gothic" panose="020B0502020202020204" pitchFamily="34" charset="0"/>
                <a:cs typeface="Arial" pitchFamily="34" charset="0"/>
              </a:rPr>
              <a:t>FABIAN GUERRERO</a:t>
            </a:r>
          </a:p>
          <a:p>
            <a:pPr lvl="0" algn="ctr" eaLnBrk="0" fontAlgn="base" hangingPunct="0">
              <a:spcBef>
                <a:spcPct val="0"/>
              </a:spcBef>
              <a:spcAft>
                <a:spcPct val="0"/>
              </a:spcAft>
            </a:pPr>
            <a:r>
              <a:rPr lang="es-CO" sz="2800" b="1" dirty="0">
                <a:latin typeface="Century Gothic" panose="020B0502020202020204" pitchFamily="34" charset="0"/>
                <a:cs typeface="Arial" pitchFamily="34" charset="0"/>
              </a:rPr>
              <a:t>Director de Obra</a:t>
            </a:r>
          </a:p>
          <a:p>
            <a:pPr lvl="0" algn="ctr" eaLnBrk="0" fontAlgn="base" hangingPunct="0">
              <a:spcBef>
                <a:spcPct val="0"/>
              </a:spcBef>
              <a:spcAft>
                <a:spcPct val="0"/>
              </a:spcAft>
            </a:pPr>
            <a:endParaRPr kumimoji="0" lang="es-CO" sz="2000" b="0" i="0" u="none" strike="noStrike" cap="none" normalizeH="0" baseline="0" dirty="0">
              <a:ln>
                <a:noFill/>
              </a:ln>
              <a:solidFill>
                <a:schemeClr val="tx1"/>
              </a:solidFill>
              <a:effectLst/>
              <a:latin typeface="Century Gothic" panose="020B0502020202020204" pitchFamily="34" charset="0"/>
              <a:cs typeface="Arial" pitchFamily="34" charset="0"/>
            </a:endParaRPr>
          </a:p>
        </p:txBody>
      </p:sp>
    </p:spTree>
    <p:extLst>
      <p:ext uri="{BB962C8B-B14F-4D97-AF65-F5344CB8AC3E}">
        <p14:creationId xmlns:p14="http://schemas.microsoft.com/office/powerpoint/2010/main" val="160452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30"/>
                                        </p:tgtEl>
                                        <p:attrNameLst>
                                          <p:attrName>style.visibility</p:attrName>
                                        </p:attrNameLst>
                                      </p:cBhvr>
                                      <p:to>
                                        <p:strVal val="visible"/>
                                      </p:to>
                                    </p:set>
                                    <p:animEffect transition="in" filter="wipe(down)">
                                      <p:cBhvr>
                                        <p:cTn id="7" dur="500"/>
                                        <p:tgtEl>
                                          <p:spTgt spid="103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025"/>
                                        </p:tgtEl>
                                        <p:attrNameLst>
                                          <p:attrName>style.visibility</p:attrName>
                                        </p:attrNameLst>
                                      </p:cBhvr>
                                      <p:to>
                                        <p:strVal val="visible"/>
                                      </p:to>
                                    </p:set>
                                    <p:animEffect transition="in" filter="wipe(down)">
                                      <p:cBhvr>
                                        <p:cTn id="12" dur="500"/>
                                        <p:tgtEl>
                                          <p:spTgt spid="1025"/>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1000"/>
                                        <p:tgtEl>
                                          <p:spTgt spid="10"/>
                                        </p:tgtEl>
                                      </p:cBhvr>
                                    </p:animEffect>
                                    <p:anim calcmode="lin" valueType="num">
                                      <p:cBhvr>
                                        <p:cTn id="25" dur="1000" fill="hold"/>
                                        <p:tgtEl>
                                          <p:spTgt spid="10"/>
                                        </p:tgtEl>
                                        <p:attrNameLst>
                                          <p:attrName>ppt_x</p:attrName>
                                        </p:attrNameLst>
                                      </p:cBhvr>
                                      <p:tavLst>
                                        <p:tav tm="0">
                                          <p:val>
                                            <p:strVal val="#ppt_x"/>
                                          </p:val>
                                        </p:tav>
                                        <p:tav tm="100000">
                                          <p:val>
                                            <p:strVal val="#ppt_x"/>
                                          </p:val>
                                        </p:tav>
                                      </p:tavLst>
                                    </p:anim>
                                    <p:anim calcmode="lin" valueType="num">
                                      <p:cBhvr>
                                        <p:cTn id="2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1000"/>
                                        <p:tgtEl>
                                          <p:spTgt spid="9"/>
                                        </p:tgtEl>
                                      </p:cBhvr>
                                    </p:animEffect>
                                    <p:anim calcmode="lin" valueType="num">
                                      <p:cBhvr>
                                        <p:cTn id="32" dur="1000" fill="hold"/>
                                        <p:tgtEl>
                                          <p:spTgt spid="9"/>
                                        </p:tgtEl>
                                        <p:attrNameLst>
                                          <p:attrName>ppt_x</p:attrName>
                                        </p:attrNameLst>
                                      </p:cBhvr>
                                      <p:tavLst>
                                        <p:tav tm="0">
                                          <p:val>
                                            <p:strVal val="#ppt_x"/>
                                          </p:val>
                                        </p:tav>
                                        <p:tav tm="100000">
                                          <p:val>
                                            <p:strVal val="#ppt_x"/>
                                          </p:val>
                                        </p:tav>
                                      </p:tavLst>
                                    </p:anim>
                                    <p:anim calcmode="lin" valueType="num">
                                      <p:cBhvr>
                                        <p:cTn id="3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fade">
                                      <p:cBhvr>
                                        <p:cTn id="38" dur="1000"/>
                                        <p:tgtEl>
                                          <p:spTgt spid="6"/>
                                        </p:tgtEl>
                                      </p:cBhvr>
                                    </p:animEffect>
                                    <p:anim calcmode="lin" valueType="num">
                                      <p:cBhvr>
                                        <p:cTn id="39" dur="1000" fill="hold"/>
                                        <p:tgtEl>
                                          <p:spTgt spid="6"/>
                                        </p:tgtEl>
                                        <p:attrNameLst>
                                          <p:attrName>ppt_x</p:attrName>
                                        </p:attrNameLst>
                                      </p:cBhvr>
                                      <p:tavLst>
                                        <p:tav tm="0">
                                          <p:val>
                                            <p:strVal val="#ppt_x"/>
                                          </p:val>
                                        </p:tav>
                                        <p:tav tm="100000">
                                          <p:val>
                                            <p:strVal val="#ppt_x"/>
                                          </p:val>
                                        </p:tav>
                                      </p:tavLst>
                                    </p:anim>
                                    <p:anim calcmode="lin" valueType="num">
                                      <p:cBhvr>
                                        <p:cTn id="4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5" grpId="0"/>
      <p:bldP spid="8" grpId="0"/>
      <p:bldP spid="6" grpId="0"/>
      <p:bldP spid="9" grpId="0"/>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323528" y="476673"/>
            <a:ext cx="7920880" cy="523220"/>
          </a:xfrm>
          <a:prstGeom prst="rect">
            <a:avLst/>
          </a:prstGeom>
          <a:noFill/>
          <a:ln>
            <a:solidFill>
              <a:schemeClr val="tx1"/>
            </a:solidFill>
          </a:ln>
        </p:spPr>
        <p:txBody>
          <a:bodyPr wrap="square" rtlCol="0">
            <a:spAutoFit/>
          </a:bodyPr>
          <a:lstStyle/>
          <a:p>
            <a:pPr lvl="1"/>
            <a:r>
              <a:rPr lang="es-ES_tradnl" sz="2800" b="1" dirty="0"/>
              <a:t>INFORMACION DEL CONTRATO DE OBRA</a:t>
            </a:r>
            <a:endParaRPr lang="es-CO" sz="3200" dirty="0"/>
          </a:p>
        </p:txBody>
      </p:sp>
      <p:graphicFrame>
        <p:nvGraphicFramePr>
          <p:cNvPr id="2" name="Tabla 1"/>
          <p:cNvGraphicFramePr>
            <a:graphicFrameLocks noGrp="1"/>
          </p:cNvGraphicFramePr>
          <p:nvPr>
            <p:extLst>
              <p:ext uri="{D42A27DB-BD31-4B8C-83A1-F6EECF244321}">
                <p14:modId xmlns:p14="http://schemas.microsoft.com/office/powerpoint/2010/main" val="1043356584"/>
              </p:ext>
            </p:extLst>
          </p:nvPr>
        </p:nvGraphicFramePr>
        <p:xfrm>
          <a:off x="296232" y="1124744"/>
          <a:ext cx="8308216" cy="5120640"/>
        </p:xfrm>
        <a:graphic>
          <a:graphicData uri="http://schemas.openxmlformats.org/drawingml/2006/table">
            <a:tbl>
              <a:tblPr firstRow="1" firstCol="1" bandRow="1">
                <a:tableStyleId>{FABFCF23-3B69-468F-B69F-88F6DE6A72F2}</a:tableStyleId>
              </a:tblPr>
              <a:tblGrid>
                <a:gridCol w="3283365">
                  <a:extLst>
                    <a:ext uri="{9D8B030D-6E8A-4147-A177-3AD203B41FA5}">
                      <a16:colId xmlns:a16="http://schemas.microsoft.com/office/drawing/2014/main" val="20000"/>
                    </a:ext>
                  </a:extLst>
                </a:gridCol>
                <a:gridCol w="5024851">
                  <a:extLst>
                    <a:ext uri="{9D8B030D-6E8A-4147-A177-3AD203B41FA5}">
                      <a16:colId xmlns:a16="http://schemas.microsoft.com/office/drawing/2014/main" val="20001"/>
                    </a:ext>
                  </a:extLst>
                </a:gridCol>
              </a:tblGrid>
              <a:tr h="170599">
                <a:tc>
                  <a:txBody>
                    <a:bodyPr/>
                    <a:lstStyle/>
                    <a:p>
                      <a:pPr algn="just">
                        <a:spcAft>
                          <a:spcPts val="0"/>
                        </a:spcAft>
                      </a:pPr>
                      <a:r>
                        <a:rPr lang="es-ES_tradnl" sz="1600" dirty="0">
                          <a:effectLst/>
                        </a:rPr>
                        <a:t>NO. CONTRATO</a:t>
                      </a:r>
                      <a:endParaRPr lang="es-CO" sz="1400" dirty="0">
                        <a:effectLst/>
                        <a:latin typeface="Charter BT"/>
                        <a:ea typeface="Times New Roman" panose="02020603050405020304" pitchFamily="18" charset="0"/>
                        <a:cs typeface="Times New Roman" panose="02020603050405020304" pitchFamily="18" charset="0"/>
                      </a:endParaRPr>
                    </a:p>
                  </a:txBody>
                  <a:tcPr marL="53639" marR="53639" marT="0" marB="0"/>
                </a:tc>
                <a:tc>
                  <a:txBody>
                    <a:bodyPr/>
                    <a:lstStyle/>
                    <a:p>
                      <a:pPr algn="just">
                        <a:spcAft>
                          <a:spcPts val="0"/>
                        </a:spcAft>
                      </a:pPr>
                      <a:r>
                        <a:rPr lang="es-ES_tradnl" sz="1600">
                          <a:effectLst/>
                        </a:rPr>
                        <a:t>2748 DE 2017 </a:t>
                      </a:r>
                      <a:endParaRPr lang="es-CO" sz="1400">
                        <a:effectLst/>
                        <a:latin typeface="Charter BT"/>
                        <a:ea typeface="Times New Roman" panose="02020603050405020304" pitchFamily="18" charset="0"/>
                        <a:cs typeface="Times New Roman" panose="02020603050405020304" pitchFamily="18" charset="0"/>
                      </a:endParaRPr>
                    </a:p>
                  </a:txBody>
                  <a:tcPr marL="53639" marR="53639" marT="0" marB="0"/>
                </a:tc>
                <a:extLst>
                  <a:ext uri="{0D108BD9-81ED-4DB2-BD59-A6C34878D82A}">
                    <a16:rowId xmlns:a16="http://schemas.microsoft.com/office/drawing/2014/main" val="10000"/>
                  </a:ext>
                </a:extLst>
              </a:tr>
              <a:tr h="170599">
                <a:tc>
                  <a:txBody>
                    <a:bodyPr/>
                    <a:lstStyle/>
                    <a:p>
                      <a:pPr>
                        <a:spcAft>
                          <a:spcPts val="0"/>
                        </a:spcAft>
                      </a:pPr>
                      <a:r>
                        <a:rPr lang="es-ES_tradnl" sz="1600">
                          <a:effectLst/>
                        </a:rPr>
                        <a:t>FECHA CONTRATO:	</a:t>
                      </a:r>
                      <a:endParaRPr lang="es-CO" sz="1400">
                        <a:effectLst/>
                        <a:latin typeface="Charter BT"/>
                        <a:ea typeface="Times New Roman" panose="02020603050405020304" pitchFamily="18" charset="0"/>
                        <a:cs typeface="Times New Roman" panose="02020603050405020304" pitchFamily="18" charset="0"/>
                      </a:endParaRPr>
                    </a:p>
                  </a:txBody>
                  <a:tcPr marL="53639" marR="53639" marT="0" marB="0"/>
                </a:tc>
                <a:tc>
                  <a:txBody>
                    <a:bodyPr/>
                    <a:lstStyle/>
                    <a:p>
                      <a:pPr algn="just">
                        <a:spcAft>
                          <a:spcPts val="0"/>
                        </a:spcAft>
                      </a:pPr>
                      <a:r>
                        <a:rPr lang="es-ES_tradnl" sz="1600">
                          <a:effectLst/>
                        </a:rPr>
                        <a:t>28 de Diciembre de 2017</a:t>
                      </a:r>
                      <a:endParaRPr lang="es-CO" sz="1400">
                        <a:effectLst/>
                        <a:latin typeface="Charter BT"/>
                        <a:ea typeface="Times New Roman" panose="02020603050405020304" pitchFamily="18" charset="0"/>
                        <a:cs typeface="Times New Roman" panose="02020603050405020304" pitchFamily="18" charset="0"/>
                      </a:endParaRPr>
                    </a:p>
                  </a:txBody>
                  <a:tcPr marL="53639" marR="53639" marT="0" marB="0"/>
                </a:tc>
                <a:extLst>
                  <a:ext uri="{0D108BD9-81ED-4DB2-BD59-A6C34878D82A}">
                    <a16:rowId xmlns:a16="http://schemas.microsoft.com/office/drawing/2014/main" val="10001"/>
                  </a:ext>
                </a:extLst>
              </a:tr>
              <a:tr h="170599">
                <a:tc>
                  <a:txBody>
                    <a:bodyPr/>
                    <a:lstStyle/>
                    <a:p>
                      <a:pPr algn="just">
                        <a:spcAft>
                          <a:spcPts val="0"/>
                        </a:spcAft>
                      </a:pPr>
                      <a:r>
                        <a:rPr lang="es-ES_tradnl" sz="1600">
                          <a:effectLst/>
                        </a:rPr>
                        <a:t>VALOR DEL CONTRATO</a:t>
                      </a:r>
                      <a:endParaRPr lang="es-CO" sz="1400">
                        <a:effectLst/>
                        <a:latin typeface="Charter BT"/>
                        <a:ea typeface="Times New Roman" panose="02020603050405020304" pitchFamily="18" charset="0"/>
                        <a:cs typeface="Times New Roman" panose="02020603050405020304" pitchFamily="18" charset="0"/>
                      </a:endParaRPr>
                    </a:p>
                  </a:txBody>
                  <a:tcPr marL="53639" marR="53639" marT="0" marB="0"/>
                </a:tc>
                <a:tc>
                  <a:txBody>
                    <a:bodyPr/>
                    <a:lstStyle/>
                    <a:p>
                      <a:pPr>
                        <a:spcAft>
                          <a:spcPts val="0"/>
                        </a:spcAft>
                      </a:pPr>
                      <a:r>
                        <a:rPr lang="es-ES_tradnl" sz="1600">
                          <a:effectLst/>
                        </a:rPr>
                        <a:t>$ 267.295.140,00</a:t>
                      </a:r>
                      <a:endParaRPr lang="es-CO" sz="1400">
                        <a:effectLst/>
                        <a:latin typeface="Charter BT"/>
                        <a:ea typeface="Times New Roman" panose="02020603050405020304" pitchFamily="18" charset="0"/>
                        <a:cs typeface="Times New Roman" panose="02020603050405020304" pitchFamily="18" charset="0"/>
                      </a:endParaRPr>
                    </a:p>
                  </a:txBody>
                  <a:tcPr marL="53639" marR="53639" marT="0" marB="0"/>
                </a:tc>
                <a:extLst>
                  <a:ext uri="{0D108BD9-81ED-4DB2-BD59-A6C34878D82A}">
                    <a16:rowId xmlns:a16="http://schemas.microsoft.com/office/drawing/2014/main" val="10002"/>
                  </a:ext>
                </a:extLst>
              </a:tr>
              <a:tr h="966976">
                <a:tc>
                  <a:txBody>
                    <a:bodyPr/>
                    <a:lstStyle/>
                    <a:p>
                      <a:pPr algn="just">
                        <a:spcAft>
                          <a:spcPts val="0"/>
                        </a:spcAft>
                      </a:pPr>
                      <a:r>
                        <a:rPr lang="es-ES_tradnl" sz="1600" dirty="0">
                          <a:effectLst/>
                        </a:rPr>
                        <a:t>OBJETO</a:t>
                      </a:r>
                      <a:endParaRPr lang="es-CO" sz="1400" dirty="0">
                        <a:effectLst/>
                        <a:latin typeface="Charter BT"/>
                        <a:ea typeface="Times New Roman" panose="02020603050405020304" pitchFamily="18" charset="0"/>
                        <a:cs typeface="Times New Roman" panose="02020603050405020304" pitchFamily="18" charset="0"/>
                      </a:endParaRPr>
                    </a:p>
                  </a:txBody>
                  <a:tcPr marL="53639" marR="53639" marT="0" marB="0"/>
                </a:tc>
                <a:tc>
                  <a:txBody>
                    <a:bodyPr/>
                    <a:lstStyle/>
                    <a:p>
                      <a:pPr algn="just">
                        <a:spcAft>
                          <a:spcPts val="0"/>
                        </a:spcAft>
                      </a:pPr>
                      <a:r>
                        <a:rPr lang="es-CO" sz="1600" dirty="0">
                          <a:effectLst/>
                        </a:rPr>
                        <a:t>Construcción de 14 viveros forestales para la restauración ecológica en municipios estratégicos del departamento de Nariño que permitan generar un impacto regional significativo para el desarrollo en la mitigación del cambio climático y la conservación de los recursos naturales en áreas de recarga hídrica.</a:t>
                      </a:r>
                      <a:endParaRPr lang="es-CO"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3639" marR="53639" marT="0" marB="0"/>
                </a:tc>
                <a:extLst>
                  <a:ext uri="{0D108BD9-81ED-4DB2-BD59-A6C34878D82A}">
                    <a16:rowId xmlns:a16="http://schemas.microsoft.com/office/drawing/2014/main" val="10003"/>
                  </a:ext>
                </a:extLst>
              </a:tr>
              <a:tr h="170599">
                <a:tc>
                  <a:txBody>
                    <a:bodyPr/>
                    <a:lstStyle/>
                    <a:p>
                      <a:pPr algn="just">
                        <a:spcAft>
                          <a:spcPts val="0"/>
                        </a:spcAft>
                      </a:pPr>
                      <a:r>
                        <a:rPr lang="es-ES_tradnl" sz="1600">
                          <a:effectLst/>
                        </a:rPr>
                        <a:t>PLAZO </a:t>
                      </a:r>
                      <a:endParaRPr lang="es-CO" sz="1400">
                        <a:effectLst/>
                        <a:latin typeface="Charter BT"/>
                        <a:ea typeface="Times New Roman" panose="02020603050405020304" pitchFamily="18" charset="0"/>
                        <a:cs typeface="Times New Roman" panose="02020603050405020304" pitchFamily="18" charset="0"/>
                      </a:endParaRPr>
                    </a:p>
                  </a:txBody>
                  <a:tcPr marL="53639" marR="53639" marT="0" marB="0"/>
                </a:tc>
                <a:tc>
                  <a:txBody>
                    <a:bodyPr/>
                    <a:lstStyle/>
                    <a:p>
                      <a:pPr algn="just">
                        <a:spcAft>
                          <a:spcPts val="0"/>
                        </a:spcAft>
                      </a:pPr>
                      <a:r>
                        <a:rPr lang="es-ES_tradnl" sz="1600">
                          <a:effectLst/>
                        </a:rPr>
                        <a:t>Seis (06) meses</a:t>
                      </a:r>
                      <a:endParaRPr lang="es-CO" sz="1400">
                        <a:effectLst/>
                        <a:latin typeface="Charter BT"/>
                        <a:ea typeface="Times New Roman" panose="02020603050405020304" pitchFamily="18" charset="0"/>
                        <a:cs typeface="Times New Roman" panose="02020603050405020304" pitchFamily="18" charset="0"/>
                      </a:endParaRPr>
                    </a:p>
                  </a:txBody>
                  <a:tcPr marL="53639" marR="53639" marT="0" marB="0"/>
                </a:tc>
                <a:extLst>
                  <a:ext uri="{0D108BD9-81ED-4DB2-BD59-A6C34878D82A}">
                    <a16:rowId xmlns:a16="http://schemas.microsoft.com/office/drawing/2014/main" val="10004"/>
                  </a:ext>
                </a:extLst>
              </a:tr>
              <a:tr h="341197">
                <a:tc>
                  <a:txBody>
                    <a:bodyPr/>
                    <a:lstStyle/>
                    <a:p>
                      <a:pPr algn="just">
                        <a:spcAft>
                          <a:spcPts val="0"/>
                        </a:spcAft>
                      </a:pPr>
                      <a:r>
                        <a:rPr lang="es-ES_tradnl" sz="1600">
                          <a:effectLst/>
                        </a:rPr>
                        <a:t>CONTRATISTA</a:t>
                      </a:r>
                      <a:endParaRPr lang="es-CO" sz="1400">
                        <a:effectLst/>
                        <a:latin typeface="Charter BT"/>
                        <a:ea typeface="Times New Roman" panose="02020603050405020304" pitchFamily="18" charset="0"/>
                        <a:cs typeface="Times New Roman" panose="02020603050405020304" pitchFamily="18" charset="0"/>
                      </a:endParaRPr>
                    </a:p>
                  </a:txBody>
                  <a:tcPr marL="53639" marR="53639" marT="0" marB="0"/>
                </a:tc>
                <a:tc>
                  <a:txBody>
                    <a:bodyPr/>
                    <a:lstStyle/>
                    <a:p>
                      <a:pPr>
                        <a:spcAft>
                          <a:spcPts val="0"/>
                        </a:spcAft>
                      </a:pPr>
                      <a:r>
                        <a:rPr lang="es-CO" sz="1600">
                          <a:effectLst/>
                        </a:rPr>
                        <a:t>OSCAR GUILLERMO BURBANO MERA</a:t>
                      </a:r>
                    </a:p>
                    <a:p>
                      <a:pPr>
                        <a:spcAft>
                          <a:spcPts val="0"/>
                        </a:spcAft>
                      </a:pPr>
                      <a:r>
                        <a:rPr lang="es-CO" sz="1600">
                          <a:effectLst/>
                        </a:rPr>
                        <a:t>C. C. No. 5.208.636 DE PASTO.</a:t>
                      </a:r>
                      <a:endParaRPr lang="es-CO" sz="1600">
                        <a:effectLst/>
                        <a:latin typeface="Calibri" panose="020F0502020204030204" pitchFamily="34" charset="0"/>
                        <a:ea typeface="Calibri" panose="020F0502020204030204" pitchFamily="34" charset="0"/>
                        <a:cs typeface="Times New Roman" panose="02020603050405020304" pitchFamily="18" charset="0"/>
                      </a:endParaRPr>
                    </a:p>
                  </a:txBody>
                  <a:tcPr marL="53639" marR="53639" marT="0" marB="0"/>
                </a:tc>
                <a:extLst>
                  <a:ext uri="{0D108BD9-81ED-4DB2-BD59-A6C34878D82A}">
                    <a16:rowId xmlns:a16="http://schemas.microsoft.com/office/drawing/2014/main" val="10005"/>
                  </a:ext>
                </a:extLst>
              </a:tr>
              <a:tr h="397728">
                <a:tc>
                  <a:txBody>
                    <a:bodyPr/>
                    <a:lstStyle/>
                    <a:p>
                      <a:pPr>
                        <a:spcAft>
                          <a:spcPts val="0"/>
                        </a:spcAft>
                      </a:pPr>
                      <a:r>
                        <a:rPr lang="es-ES_tradnl" sz="1600">
                          <a:effectLst/>
                        </a:rPr>
                        <a:t>SUPERVISOR: </a:t>
                      </a:r>
                      <a:endParaRPr lang="es-CO" sz="1400">
                        <a:effectLst/>
                      </a:endParaRPr>
                    </a:p>
                    <a:p>
                      <a:pPr>
                        <a:spcAft>
                          <a:spcPts val="0"/>
                        </a:spcAft>
                      </a:pPr>
                      <a:r>
                        <a:rPr lang="es-ES_tradnl" sz="1600">
                          <a:effectLst/>
                        </a:rPr>
                        <a:t> </a:t>
                      </a:r>
                      <a:endParaRPr lang="es-CO" sz="1400">
                        <a:effectLst/>
                        <a:latin typeface="Charter BT"/>
                        <a:ea typeface="Times New Roman" panose="02020603050405020304" pitchFamily="18" charset="0"/>
                        <a:cs typeface="Times New Roman" panose="02020603050405020304" pitchFamily="18" charset="0"/>
                      </a:endParaRPr>
                    </a:p>
                  </a:txBody>
                  <a:tcPr marL="53639" marR="53639" marT="0" marB="0"/>
                </a:tc>
                <a:tc>
                  <a:txBody>
                    <a:bodyPr/>
                    <a:lstStyle/>
                    <a:p>
                      <a:pPr>
                        <a:spcAft>
                          <a:spcPts val="0"/>
                        </a:spcAft>
                      </a:pPr>
                      <a:r>
                        <a:rPr lang="es-CO" sz="1600" dirty="0">
                          <a:effectLst/>
                        </a:rPr>
                        <a:t>ERNESTO RAMIRO ESTACIO</a:t>
                      </a:r>
                    </a:p>
                    <a:p>
                      <a:pPr>
                        <a:spcAft>
                          <a:spcPts val="0"/>
                        </a:spcAft>
                      </a:pPr>
                      <a:r>
                        <a:rPr lang="es-CO" sz="1600" dirty="0">
                          <a:effectLst/>
                        </a:rPr>
                        <a:t>SECRETARIO DE AMBIENTE Y DESARROLLO SOSTENIBLE.</a:t>
                      </a:r>
                      <a:endParaRPr lang="es-CO"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3639" marR="53639" marT="0" marB="0"/>
                </a:tc>
                <a:extLst>
                  <a:ext uri="{0D108BD9-81ED-4DB2-BD59-A6C34878D82A}">
                    <a16:rowId xmlns:a16="http://schemas.microsoft.com/office/drawing/2014/main" val="10006"/>
                  </a:ext>
                </a:extLst>
              </a:tr>
              <a:tr h="341197">
                <a:tc>
                  <a:txBody>
                    <a:bodyPr/>
                    <a:lstStyle/>
                    <a:p>
                      <a:pPr>
                        <a:spcAft>
                          <a:spcPts val="0"/>
                        </a:spcAft>
                      </a:pPr>
                      <a:r>
                        <a:rPr lang="es-ES_tradnl" sz="1600">
                          <a:effectLst/>
                        </a:rPr>
                        <a:t>PÓLIZAS Y VIGENCIA:</a:t>
                      </a:r>
                      <a:endParaRPr lang="es-CO" sz="1400">
                        <a:effectLst/>
                      </a:endParaRPr>
                    </a:p>
                    <a:p>
                      <a:pPr>
                        <a:spcAft>
                          <a:spcPts val="0"/>
                        </a:spcAft>
                      </a:pPr>
                      <a:r>
                        <a:rPr lang="es-ES_tradnl" sz="1600">
                          <a:effectLst/>
                        </a:rPr>
                        <a:t> </a:t>
                      </a:r>
                      <a:endParaRPr lang="es-CO" sz="1400">
                        <a:effectLst/>
                        <a:latin typeface="Charter BT"/>
                        <a:ea typeface="Times New Roman" panose="02020603050405020304" pitchFamily="18" charset="0"/>
                        <a:cs typeface="Times New Roman" panose="02020603050405020304" pitchFamily="18" charset="0"/>
                      </a:endParaRPr>
                    </a:p>
                  </a:txBody>
                  <a:tcPr marL="53639" marR="53639" marT="0" marB="0"/>
                </a:tc>
                <a:tc>
                  <a:txBody>
                    <a:bodyPr/>
                    <a:lstStyle/>
                    <a:p>
                      <a:pPr>
                        <a:spcAft>
                          <a:spcPts val="0"/>
                        </a:spcAft>
                      </a:pPr>
                      <a:r>
                        <a:rPr lang="es-CO" sz="1600">
                          <a:effectLst/>
                        </a:rPr>
                        <a:t>LIBERTY SEGUROS S.A.</a:t>
                      </a:r>
                    </a:p>
                    <a:p>
                      <a:pPr>
                        <a:spcAft>
                          <a:spcPts val="0"/>
                        </a:spcAft>
                      </a:pPr>
                      <a:r>
                        <a:rPr lang="es-CO" sz="1600">
                          <a:effectLst/>
                        </a:rPr>
                        <a:t>2875561</a:t>
                      </a:r>
                      <a:endParaRPr lang="es-CO" sz="1600">
                        <a:effectLst/>
                        <a:latin typeface="Calibri" panose="020F0502020204030204" pitchFamily="34" charset="0"/>
                        <a:ea typeface="Calibri" panose="020F0502020204030204" pitchFamily="34" charset="0"/>
                        <a:cs typeface="Times New Roman" panose="02020603050405020304" pitchFamily="18" charset="0"/>
                      </a:endParaRPr>
                    </a:p>
                  </a:txBody>
                  <a:tcPr marL="53639" marR="53639" marT="0" marB="0"/>
                </a:tc>
                <a:extLst>
                  <a:ext uri="{0D108BD9-81ED-4DB2-BD59-A6C34878D82A}">
                    <a16:rowId xmlns:a16="http://schemas.microsoft.com/office/drawing/2014/main" val="10007"/>
                  </a:ext>
                </a:extLst>
              </a:tr>
              <a:tr h="387213">
                <a:tc>
                  <a:txBody>
                    <a:bodyPr/>
                    <a:lstStyle/>
                    <a:p>
                      <a:pPr>
                        <a:spcAft>
                          <a:spcPts val="0"/>
                        </a:spcAft>
                      </a:pPr>
                      <a:r>
                        <a:rPr lang="es-ES_tradnl" sz="1600" dirty="0">
                          <a:effectLst/>
                        </a:rPr>
                        <a:t>PÓLIZAS RESPONSABILIDAD EXTRACONTRACTUAL:</a:t>
                      </a:r>
                      <a:endParaRPr lang="es-CO" sz="1400" dirty="0">
                        <a:effectLst/>
                      </a:endParaRPr>
                    </a:p>
                    <a:p>
                      <a:pPr>
                        <a:spcAft>
                          <a:spcPts val="0"/>
                        </a:spcAft>
                      </a:pPr>
                      <a:r>
                        <a:rPr lang="es-ES_tradnl" sz="1600" dirty="0">
                          <a:effectLst/>
                        </a:rPr>
                        <a:t> </a:t>
                      </a:r>
                      <a:endParaRPr lang="es-CO" sz="1400" dirty="0">
                        <a:effectLst/>
                        <a:latin typeface="Charter BT"/>
                        <a:ea typeface="Times New Roman" panose="02020603050405020304" pitchFamily="18" charset="0"/>
                        <a:cs typeface="Times New Roman" panose="02020603050405020304" pitchFamily="18" charset="0"/>
                      </a:endParaRPr>
                    </a:p>
                  </a:txBody>
                  <a:tcPr marL="53639" marR="53639" marT="0" marB="0"/>
                </a:tc>
                <a:tc>
                  <a:txBody>
                    <a:bodyPr/>
                    <a:lstStyle/>
                    <a:p>
                      <a:pPr>
                        <a:spcAft>
                          <a:spcPts val="0"/>
                        </a:spcAft>
                      </a:pPr>
                      <a:r>
                        <a:rPr lang="es-CO" sz="1600">
                          <a:effectLst/>
                        </a:rPr>
                        <a:t>LIBERTY SEGUROS S.A.</a:t>
                      </a:r>
                    </a:p>
                    <a:p>
                      <a:pPr>
                        <a:spcAft>
                          <a:spcPts val="0"/>
                        </a:spcAft>
                      </a:pPr>
                      <a:r>
                        <a:rPr lang="es-CO" sz="1600">
                          <a:effectLst/>
                        </a:rPr>
                        <a:t>659373</a:t>
                      </a:r>
                      <a:endParaRPr lang="es-CO" sz="1600">
                        <a:effectLst/>
                        <a:latin typeface="Calibri" panose="020F0502020204030204" pitchFamily="34" charset="0"/>
                        <a:ea typeface="Calibri" panose="020F0502020204030204" pitchFamily="34" charset="0"/>
                        <a:cs typeface="Times New Roman" panose="02020603050405020304" pitchFamily="18" charset="0"/>
                      </a:endParaRPr>
                    </a:p>
                  </a:txBody>
                  <a:tcPr marL="53639" marR="53639" marT="0" marB="0"/>
                </a:tc>
                <a:extLst>
                  <a:ext uri="{0D108BD9-81ED-4DB2-BD59-A6C34878D82A}">
                    <a16:rowId xmlns:a16="http://schemas.microsoft.com/office/drawing/2014/main" val="10008"/>
                  </a:ext>
                </a:extLst>
              </a:tr>
              <a:tr h="170599">
                <a:tc>
                  <a:txBody>
                    <a:bodyPr/>
                    <a:lstStyle/>
                    <a:p>
                      <a:pPr>
                        <a:spcAft>
                          <a:spcPts val="0"/>
                        </a:spcAft>
                      </a:pPr>
                      <a:r>
                        <a:rPr lang="es-ES_tradnl" sz="1600" dirty="0">
                          <a:effectLst/>
                        </a:rPr>
                        <a:t>ACTA DE INICIO </a:t>
                      </a:r>
                      <a:endParaRPr lang="es-CO" sz="1400" dirty="0">
                        <a:effectLst/>
                        <a:latin typeface="Charter BT"/>
                        <a:ea typeface="Times New Roman" panose="02020603050405020304" pitchFamily="18" charset="0"/>
                        <a:cs typeface="Times New Roman" panose="02020603050405020304" pitchFamily="18" charset="0"/>
                      </a:endParaRPr>
                    </a:p>
                  </a:txBody>
                  <a:tcPr marL="53639" marR="53639" marT="0" marB="0"/>
                </a:tc>
                <a:tc>
                  <a:txBody>
                    <a:bodyPr/>
                    <a:lstStyle/>
                    <a:p>
                      <a:pPr>
                        <a:spcAft>
                          <a:spcPts val="0"/>
                        </a:spcAft>
                      </a:pPr>
                      <a:r>
                        <a:rPr lang="es-ES_tradnl" sz="1600" dirty="0">
                          <a:effectLst/>
                        </a:rPr>
                        <a:t>POR</a:t>
                      </a:r>
                      <a:r>
                        <a:rPr lang="es-ES_tradnl" sz="1600" baseline="0" dirty="0">
                          <a:effectLst/>
                        </a:rPr>
                        <a:t> DEFINIR</a:t>
                      </a:r>
                      <a:endParaRPr lang="es-CO" sz="1400" dirty="0">
                        <a:effectLst/>
                        <a:latin typeface="Charter BT"/>
                        <a:ea typeface="Times New Roman" panose="02020603050405020304" pitchFamily="18" charset="0"/>
                        <a:cs typeface="Times New Roman" panose="02020603050405020304" pitchFamily="18" charset="0"/>
                      </a:endParaRPr>
                    </a:p>
                  </a:txBody>
                  <a:tcPr marL="53639" marR="53639" marT="0" marB="0"/>
                </a:tc>
                <a:extLst>
                  <a:ext uri="{0D108BD9-81ED-4DB2-BD59-A6C34878D82A}">
                    <a16:rowId xmlns:a16="http://schemas.microsoft.com/office/drawing/2014/main" val="10009"/>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circle(in)">
                                      <p:cBhvr>
                                        <p:cTn id="12"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4 CuadroTexto"/>
          <p:cNvSpPr txBox="1"/>
          <p:nvPr/>
        </p:nvSpPr>
        <p:spPr>
          <a:xfrm>
            <a:off x="323528" y="548680"/>
            <a:ext cx="8208912" cy="769441"/>
          </a:xfrm>
          <a:prstGeom prst="rect">
            <a:avLst/>
          </a:prstGeom>
          <a:noFill/>
          <a:ln>
            <a:solidFill>
              <a:schemeClr val="tx1"/>
            </a:solidFill>
          </a:ln>
        </p:spPr>
        <p:txBody>
          <a:bodyPr wrap="square" rtlCol="0">
            <a:spAutoFit/>
          </a:bodyPr>
          <a:lstStyle/>
          <a:p>
            <a:r>
              <a:rPr lang="es-CO" dirty="0">
                <a:latin typeface="Arial" panose="020B0604020202020204" pitchFamily="34" charset="0"/>
                <a:cs typeface="Arial" panose="020B0604020202020204" pitchFamily="34" charset="0"/>
              </a:rPr>
              <a:t> </a:t>
            </a:r>
            <a:r>
              <a:rPr lang="es-CO" sz="2400" b="1" dirty="0">
                <a:latin typeface="Century Gothic" panose="020B0502020202020204" pitchFamily="34" charset="0"/>
                <a:cs typeface="Arial" panose="020B0604020202020204" pitchFamily="34" charset="0"/>
              </a:rPr>
              <a:t>LOCALIZACIÓN. </a:t>
            </a:r>
            <a:endParaRPr lang="es-CO" sz="2400" dirty="0">
              <a:latin typeface="Century Gothic" panose="020B0502020202020204" pitchFamily="34" charset="0"/>
              <a:cs typeface="Arial" panose="020B0604020202020204" pitchFamily="34" charset="0"/>
            </a:endParaRPr>
          </a:p>
          <a:p>
            <a:pPr algn="just"/>
            <a:r>
              <a:rPr lang="es-CO" sz="2000" dirty="0">
                <a:latin typeface="Century Gothic" panose="020B0502020202020204" pitchFamily="34" charset="0"/>
                <a:cs typeface="Arial" panose="020B0604020202020204" pitchFamily="34" charset="0"/>
              </a:rPr>
              <a:t>El proyecto se desarrollara en el Departamento de Nariño.</a:t>
            </a:r>
          </a:p>
        </p:txBody>
      </p:sp>
      <p:graphicFrame>
        <p:nvGraphicFramePr>
          <p:cNvPr id="3" name="Tabla 2"/>
          <p:cNvGraphicFramePr>
            <a:graphicFrameLocks noGrp="1"/>
          </p:cNvGraphicFramePr>
          <p:nvPr>
            <p:extLst>
              <p:ext uri="{D42A27DB-BD31-4B8C-83A1-F6EECF244321}">
                <p14:modId xmlns:p14="http://schemas.microsoft.com/office/powerpoint/2010/main" val="3743961671"/>
              </p:ext>
            </p:extLst>
          </p:nvPr>
        </p:nvGraphicFramePr>
        <p:xfrm>
          <a:off x="323528" y="1484784"/>
          <a:ext cx="8633940" cy="5020858"/>
        </p:xfrm>
        <a:graphic>
          <a:graphicData uri="http://schemas.openxmlformats.org/drawingml/2006/table">
            <a:tbl>
              <a:tblPr>
                <a:tableStyleId>{22838BEF-8BB2-4498-84A7-C5851F593DF1}</a:tableStyleId>
              </a:tblPr>
              <a:tblGrid>
                <a:gridCol w="425028">
                  <a:extLst>
                    <a:ext uri="{9D8B030D-6E8A-4147-A177-3AD203B41FA5}">
                      <a16:colId xmlns:a16="http://schemas.microsoft.com/office/drawing/2014/main" val="20000"/>
                    </a:ext>
                  </a:extLst>
                </a:gridCol>
                <a:gridCol w="1800200">
                  <a:extLst>
                    <a:ext uri="{9D8B030D-6E8A-4147-A177-3AD203B41FA5}">
                      <a16:colId xmlns:a16="http://schemas.microsoft.com/office/drawing/2014/main" val="20001"/>
                    </a:ext>
                  </a:extLst>
                </a:gridCol>
                <a:gridCol w="1296144">
                  <a:extLst>
                    <a:ext uri="{9D8B030D-6E8A-4147-A177-3AD203B41FA5}">
                      <a16:colId xmlns:a16="http://schemas.microsoft.com/office/drawing/2014/main" val="20002"/>
                    </a:ext>
                  </a:extLst>
                </a:gridCol>
                <a:gridCol w="2520280">
                  <a:extLst>
                    <a:ext uri="{9D8B030D-6E8A-4147-A177-3AD203B41FA5}">
                      <a16:colId xmlns:a16="http://schemas.microsoft.com/office/drawing/2014/main" val="20003"/>
                    </a:ext>
                  </a:extLst>
                </a:gridCol>
                <a:gridCol w="1008112">
                  <a:extLst>
                    <a:ext uri="{9D8B030D-6E8A-4147-A177-3AD203B41FA5}">
                      <a16:colId xmlns:a16="http://schemas.microsoft.com/office/drawing/2014/main" val="20004"/>
                    </a:ext>
                  </a:extLst>
                </a:gridCol>
                <a:gridCol w="1584176">
                  <a:extLst>
                    <a:ext uri="{9D8B030D-6E8A-4147-A177-3AD203B41FA5}">
                      <a16:colId xmlns:a16="http://schemas.microsoft.com/office/drawing/2014/main" val="20005"/>
                    </a:ext>
                  </a:extLst>
                </a:gridCol>
              </a:tblGrid>
              <a:tr h="284137">
                <a:tc>
                  <a:txBody>
                    <a:bodyPr/>
                    <a:lstStyle/>
                    <a:p>
                      <a:pPr algn="ctr" fontAlgn="t"/>
                      <a:r>
                        <a:rPr lang="es-CO" sz="1200" u="none" strike="noStrike" dirty="0">
                          <a:effectLst/>
                          <a:latin typeface="Century Gothic" panose="020B0502020202020204" pitchFamily="34" charset="0"/>
                        </a:rPr>
                        <a:t>No. </a:t>
                      </a:r>
                      <a:endParaRPr lang="es-CO" sz="1200" b="1" i="0" u="none" strike="noStrike" dirty="0">
                        <a:solidFill>
                          <a:srgbClr val="000000"/>
                        </a:solidFill>
                        <a:effectLst/>
                        <a:latin typeface="Century Gothic" panose="020B0502020202020204" pitchFamily="34" charset="0"/>
                      </a:endParaRPr>
                    </a:p>
                  </a:txBody>
                  <a:tcPr marL="9471" marR="9471" marT="9471" marB="0"/>
                </a:tc>
                <a:tc>
                  <a:txBody>
                    <a:bodyPr/>
                    <a:lstStyle/>
                    <a:p>
                      <a:pPr algn="ctr" fontAlgn="t"/>
                      <a:r>
                        <a:rPr lang="es-CO" sz="1200" u="none" strike="noStrike" dirty="0">
                          <a:effectLst/>
                          <a:latin typeface="Century Gothic" panose="020B0502020202020204" pitchFamily="34" charset="0"/>
                        </a:rPr>
                        <a:t>SUB REGION</a:t>
                      </a:r>
                      <a:endParaRPr lang="es-CO" sz="1200" b="1" i="0" u="none" strike="noStrike" dirty="0">
                        <a:solidFill>
                          <a:srgbClr val="000000"/>
                        </a:solidFill>
                        <a:effectLst/>
                        <a:latin typeface="Century Gothic" panose="020B0502020202020204" pitchFamily="34" charset="0"/>
                      </a:endParaRPr>
                    </a:p>
                  </a:txBody>
                  <a:tcPr marL="9471" marR="9471" marT="9471" marB="0"/>
                </a:tc>
                <a:tc>
                  <a:txBody>
                    <a:bodyPr/>
                    <a:lstStyle/>
                    <a:p>
                      <a:pPr algn="ctr" fontAlgn="t"/>
                      <a:r>
                        <a:rPr lang="es-CO" sz="1200" u="none" strike="noStrike">
                          <a:effectLst/>
                          <a:latin typeface="Century Gothic" panose="020B0502020202020204" pitchFamily="34" charset="0"/>
                        </a:rPr>
                        <a:t>MUNICIPIO</a:t>
                      </a:r>
                      <a:endParaRPr lang="es-CO" sz="1200" b="1" i="0" u="none" strike="noStrike">
                        <a:solidFill>
                          <a:srgbClr val="000000"/>
                        </a:solidFill>
                        <a:effectLst/>
                        <a:latin typeface="Century Gothic" panose="020B0502020202020204" pitchFamily="34" charset="0"/>
                      </a:endParaRPr>
                    </a:p>
                  </a:txBody>
                  <a:tcPr marL="9471" marR="9471" marT="9471" marB="0"/>
                </a:tc>
                <a:tc>
                  <a:txBody>
                    <a:bodyPr/>
                    <a:lstStyle/>
                    <a:p>
                      <a:pPr algn="ctr" fontAlgn="t"/>
                      <a:r>
                        <a:rPr lang="es-CO" sz="1200" u="none" strike="noStrike" dirty="0">
                          <a:effectLst/>
                          <a:latin typeface="Century Gothic" panose="020B0502020202020204" pitchFamily="34" charset="0"/>
                        </a:rPr>
                        <a:t>NOMBRE DEL PREDIO</a:t>
                      </a:r>
                      <a:endParaRPr lang="es-CO" sz="1200" b="1" i="0" u="none" strike="noStrike" dirty="0">
                        <a:solidFill>
                          <a:srgbClr val="000000"/>
                        </a:solidFill>
                        <a:effectLst/>
                        <a:latin typeface="Century Gothic" panose="020B0502020202020204" pitchFamily="34" charset="0"/>
                      </a:endParaRPr>
                    </a:p>
                  </a:txBody>
                  <a:tcPr marL="9471" marR="9471" marT="9471" marB="0"/>
                </a:tc>
                <a:tc>
                  <a:txBody>
                    <a:bodyPr/>
                    <a:lstStyle/>
                    <a:p>
                      <a:pPr algn="ctr" fontAlgn="t"/>
                      <a:r>
                        <a:rPr lang="es-CO" sz="1200" u="none" strike="noStrike">
                          <a:effectLst/>
                          <a:latin typeface="Century Gothic" panose="020B0502020202020204" pitchFamily="34" charset="0"/>
                        </a:rPr>
                        <a:t>AREA</a:t>
                      </a:r>
                      <a:endParaRPr lang="es-CO" sz="1200" b="1" i="0" u="none" strike="noStrike">
                        <a:solidFill>
                          <a:srgbClr val="000000"/>
                        </a:solidFill>
                        <a:effectLst/>
                        <a:latin typeface="Century Gothic" panose="020B0502020202020204" pitchFamily="34" charset="0"/>
                      </a:endParaRPr>
                    </a:p>
                  </a:txBody>
                  <a:tcPr marL="9471" marR="9471" marT="9471" marB="0"/>
                </a:tc>
                <a:tc>
                  <a:txBody>
                    <a:bodyPr/>
                    <a:lstStyle/>
                    <a:p>
                      <a:pPr algn="ctr" fontAlgn="t"/>
                      <a:r>
                        <a:rPr lang="es-CO" sz="1200" u="none" strike="noStrike">
                          <a:effectLst/>
                          <a:latin typeface="Century Gothic" panose="020B0502020202020204" pitchFamily="34" charset="0"/>
                        </a:rPr>
                        <a:t>TITULAR DEL DOMINIO</a:t>
                      </a:r>
                      <a:endParaRPr lang="es-CO" sz="1200" b="1" i="0" u="none" strike="noStrike">
                        <a:solidFill>
                          <a:srgbClr val="000000"/>
                        </a:solidFill>
                        <a:effectLst/>
                        <a:latin typeface="Century Gothic" panose="020B0502020202020204" pitchFamily="34" charset="0"/>
                      </a:endParaRPr>
                    </a:p>
                  </a:txBody>
                  <a:tcPr marL="9471" marR="9471" marT="9471" marB="0"/>
                </a:tc>
                <a:extLst>
                  <a:ext uri="{0D108BD9-81ED-4DB2-BD59-A6C34878D82A}">
                    <a16:rowId xmlns:a16="http://schemas.microsoft.com/office/drawing/2014/main" val="10000"/>
                  </a:ext>
                </a:extLst>
              </a:tr>
              <a:tr h="426206">
                <a:tc>
                  <a:txBody>
                    <a:bodyPr/>
                    <a:lstStyle/>
                    <a:p>
                      <a:pPr algn="ctr" fontAlgn="ctr"/>
                      <a:r>
                        <a:rPr lang="es-CO" sz="1200" u="none" strike="noStrike" dirty="0">
                          <a:effectLst/>
                          <a:latin typeface="Century Gothic" panose="020B0502020202020204" pitchFamily="34" charset="0"/>
                        </a:rPr>
                        <a:t>1</a:t>
                      </a:r>
                      <a:endParaRPr lang="es-CO" sz="1200" b="0" i="0" u="none" strike="noStrike" dirty="0">
                        <a:effectLst/>
                        <a:latin typeface="Century Gothic" panose="020B0502020202020204" pitchFamily="34" charset="0"/>
                      </a:endParaRPr>
                    </a:p>
                  </a:txBody>
                  <a:tcPr marL="9471" marR="9471" marT="9471" marB="0" anchor="ctr"/>
                </a:tc>
                <a:tc>
                  <a:txBody>
                    <a:bodyPr/>
                    <a:lstStyle/>
                    <a:p>
                      <a:pPr algn="l" fontAlgn="ctr"/>
                      <a:r>
                        <a:rPr lang="es-CO" sz="1200" u="none" strike="noStrike" dirty="0">
                          <a:effectLst/>
                          <a:latin typeface="Century Gothic" panose="020B0502020202020204" pitchFamily="34" charset="0"/>
                        </a:rPr>
                        <a:t>PACIFICO SUR</a:t>
                      </a:r>
                      <a:endParaRPr lang="es-CO" sz="1200" b="0" i="0" u="none" strike="noStrike" dirty="0">
                        <a:solidFill>
                          <a:srgbClr val="000000"/>
                        </a:solidFill>
                        <a:effectLst/>
                        <a:latin typeface="Century Gothic" panose="020B0502020202020204" pitchFamily="34" charset="0"/>
                      </a:endParaRPr>
                    </a:p>
                  </a:txBody>
                  <a:tcPr marL="9471" marR="9471" marT="9471" marB="0" anchor="ctr"/>
                </a:tc>
                <a:tc>
                  <a:txBody>
                    <a:bodyPr/>
                    <a:lstStyle/>
                    <a:p>
                      <a:pPr algn="l" fontAlgn="ctr"/>
                      <a:r>
                        <a:rPr lang="es-CO" sz="1200" u="none" strike="noStrike" dirty="0">
                          <a:effectLst/>
                          <a:latin typeface="Century Gothic" panose="020B0502020202020204" pitchFamily="34" charset="0"/>
                        </a:rPr>
                        <a:t>TUMACO</a:t>
                      </a:r>
                      <a:endParaRPr lang="es-CO" sz="1200" b="0" i="0" u="none" strike="noStrike" dirty="0">
                        <a:solidFill>
                          <a:srgbClr val="000000"/>
                        </a:solidFill>
                        <a:effectLst/>
                        <a:latin typeface="Century Gothic" panose="020B0502020202020204" pitchFamily="34" charset="0"/>
                      </a:endParaRPr>
                    </a:p>
                  </a:txBody>
                  <a:tcPr marL="9471" marR="9471" marT="9471" marB="0" anchor="ctr"/>
                </a:tc>
                <a:tc>
                  <a:txBody>
                    <a:bodyPr/>
                    <a:lstStyle/>
                    <a:p>
                      <a:pPr algn="l" fontAlgn="ctr"/>
                      <a:r>
                        <a:rPr lang="es-CO" sz="1200" u="none" strike="noStrike" dirty="0">
                          <a:effectLst/>
                          <a:latin typeface="Century Gothic" panose="020B0502020202020204" pitchFamily="34" charset="0"/>
                        </a:rPr>
                        <a:t>VEREDA EL DESCOLGADERO</a:t>
                      </a:r>
                      <a:endParaRPr lang="es-CO" sz="1200" b="0" i="0" u="none" strike="noStrike" dirty="0">
                        <a:solidFill>
                          <a:srgbClr val="000000"/>
                        </a:solidFill>
                        <a:effectLst/>
                        <a:latin typeface="Century Gothic" panose="020B0502020202020204" pitchFamily="34" charset="0"/>
                      </a:endParaRPr>
                    </a:p>
                  </a:txBody>
                  <a:tcPr marL="9471" marR="9471" marT="9471" marB="0" anchor="ctr"/>
                </a:tc>
                <a:tc>
                  <a:txBody>
                    <a:bodyPr/>
                    <a:lstStyle/>
                    <a:p>
                      <a:pPr algn="r" fontAlgn="ctr"/>
                      <a:r>
                        <a:rPr lang="es-CO" sz="1200" u="none" strike="noStrike" dirty="0">
                          <a:effectLst/>
                          <a:latin typeface="Century Gothic" panose="020B0502020202020204" pitchFamily="34" charset="0"/>
                        </a:rPr>
                        <a:t>8.000 Mts2</a:t>
                      </a:r>
                      <a:endParaRPr lang="es-CO" sz="1200" b="0" i="0" u="none" strike="noStrike" dirty="0">
                        <a:solidFill>
                          <a:srgbClr val="000000"/>
                        </a:solidFill>
                        <a:effectLst/>
                        <a:latin typeface="Century Gothic" panose="020B0502020202020204" pitchFamily="34" charset="0"/>
                      </a:endParaRPr>
                    </a:p>
                  </a:txBody>
                  <a:tcPr marL="9471" marR="9471" marT="9471" marB="0" anchor="ctr"/>
                </a:tc>
                <a:tc>
                  <a:txBody>
                    <a:bodyPr/>
                    <a:lstStyle/>
                    <a:p>
                      <a:pPr algn="l" fontAlgn="ctr"/>
                      <a:r>
                        <a:rPr lang="es-CO" sz="1100" u="none" strike="noStrike" dirty="0">
                          <a:effectLst/>
                          <a:latin typeface="Century Gothic" panose="020B0502020202020204" pitchFamily="34" charset="0"/>
                        </a:rPr>
                        <a:t>CONSEJO COMUNITARIO BAJO MIRA Y FROTERA</a:t>
                      </a:r>
                      <a:endParaRPr lang="es-CO" sz="1100" b="0" i="0" u="none" strike="noStrike" dirty="0">
                        <a:solidFill>
                          <a:srgbClr val="000000"/>
                        </a:solidFill>
                        <a:effectLst/>
                        <a:latin typeface="Century Gothic" panose="020B0502020202020204" pitchFamily="34" charset="0"/>
                      </a:endParaRPr>
                    </a:p>
                  </a:txBody>
                  <a:tcPr marL="9471" marR="9471" marT="9471" marB="0" anchor="ctr"/>
                </a:tc>
                <a:extLst>
                  <a:ext uri="{0D108BD9-81ED-4DB2-BD59-A6C34878D82A}">
                    <a16:rowId xmlns:a16="http://schemas.microsoft.com/office/drawing/2014/main" val="10001"/>
                  </a:ext>
                </a:extLst>
              </a:tr>
              <a:tr h="284137">
                <a:tc>
                  <a:txBody>
                    <a:bodyPr/>
                    <a:lstStyle/>
                    <a:p>
                      <a:pPr algn="ctr" fontAlgn="ctr"/>
                      <a:r>
                        <a:rPr lang="es-CO" sz="1200" u="none" strike="noStrike">
                          <a:effectLst/>
                          <a:latin typeface="Century Gothic" panose="020B0502020202020204" pitchFamily="34" charset="0"/>
                        </a:rPr>
                        <a:t>2</a:t>
                      </a:r>
                      <a:endParaRPr lang="es-CO" sz="1200" b="0" i="0" u="none" strike="noStrike">
                        <a:effectLst/>
                        <a:latin typeface="Century Gothic" panose="020B0502020202020204" pitchFamily="34" charset="0"/>
                      </a:endParaRPr>
                    </a:p>
                  </a:txBody>
                  <a:tcPr marL="9471" marR="9471" marT="9471" marB="0" anchor="ctr"/>
                </a:tc>
                <a:tc>
                  <a:txBody>
                    <a:bodyPr/>
                    <a:lstStyle/>
                    <a:p>
                      <a:pPr algn="l" fontAlgn="ctr"/>
                      <a:r>
                        <a:rPr lang="es-CO" sz="1200" u="none" strike="noStrike" dirty="0">
                          <a:effectLst/>
                          <a:latin typeface="Century Gothic" panose="020B0502020202020204" pitchFamily="34" charset="0"/>
                        </a:rPr>
                        <a:t>TELEMBÍ</a:t>
                      </a:r>
                      <a:endParaRPr lang="es-CO" sz="1200" b="0" i="0" u="none" strike="noStrike" dirty="0">
                        <a:solidFill>
                          <a:srgbClr val="000000"/>
                        </a:solidFill>
                        <a:effectLst/>
                        <a:latin typeface="Century Gothic" panose="020B0502020202020204" pitchFamily="34" charset="0"/>
                      </a:endParaRPr>
                    </a:p>
                  </a:txBody>
                  <a:tcPr marL="9471" marR="9471" marT="9471" marB="0" anchor="ctr"/>
                </a:tc>
                <a:tc>
                  <a:txBody>
                    <a:bodyPr/>
                    <a:lstStyle/>
                    <a:p>
                      <a:pPr algn="l" fontAlgn="ctr"/>
                      <a:r>
                        <a:rPr lang="es-CO" sz="1200" u="none" strike="noStrike" dirty="0">
                          <a:effectLst/>
                          <a:latin typeface="Century Gothic" panose="020B0502020202020204" pitchFamily="34" charset="0"/>
                        </a:rPr>
                        <a:t>MAGUI PAYAN</a:t>
                      </a:r>
                      <a:endParaRPr lang="es-CO" sz="1200" b="0" i="0" u="none" strike="noStrike" dirty="0">
                        <a:solidFill>
                          <a:srgbClr val="000000"/>
                        </a:solidFill>
                        <a:effectLst/>
                        <a:latin typeface="Century Gothic" panose="020B0502020202020204" pitchFamily="34" charset="0"/>
                      </a:endParaRPr>
                    </a:p>
                  </a:txBody>
                  <a:tcPr marL="9471" marR="9471" marT="9471" marB="0" anchor="ctr"/>
                </a:tc>
                <a:tc>
                  <a:txBody>
                    <a:bodyPr/>
                    <a:lstStyle/>
                    <a:p>
                      <a:pPr algn="l" fontAlgn="ctr"/>
                      <a:r>
                        <a:rPr lang="es-CO" sz="1200" u="none" strike="noStrike" dirty="0">
                          <a:effectLst/>
                          <a:latin typeface="Century Gothic" panose="020B0502020202020204" pitchFamily="34" charset="0"/>
                        </a:rPr>
                        <a:t>CASCO URBANO MAGUI PAYAN</a:t>
                      </a:r>
                      <a:endParaRPr lang="es-CO" sz="1200" b="0" i="0" u="none" strike="noStrike" dirty="0">
                        <a:solidFill>
                          <a:srgbClr val="000000"/>
                        </a:solidFill>
                        <a:effectLst/>
                        <a:latin typeface="Century Gothic" panose="020B0502020202020204" pitchFamily="34" charset="0"/>
                      </a:endParaRPr>
                    </a:p>
                  </a:txBody>
                  <a:tcPr marL="9471" marR="9471" marT="9471" marB="0" anchor="ctr"/>
                </a:tc>
                <a:tc>
                  <a:txBody>
                    <a:bodyPr/>
                    <a:lstStyle/>
                    <a:p>
                      <a:pPr algn="r" fontAlgn="ctr"/>
                      <a:r>
                        <a:rPr lang="es-CO" sz="1200" u="none" strike="noStrike" dirty="0">
                          <a:effectLst/>
                          <a:latin typeface="Century Gothic" panose="020B0502020202020204" pitchFamily="34" charset="0"/>
                        </a:rPr>
                        <a:t>5.000 Mts2</a:t>
                      </a:r>
                      <a:endParaRPr lang="es-CO" sz="1200" b="0" i="0" u="none" strike="noStrike" dirty="0">
                        <a:solidFill>
                          <a:srgbClr val="000000"/>
                        </a:solidFill>
                        <a:effectLst/>
                        <a:latin typeface="Century Gothic" panose="020B0502020202020204" pitchFamily="34" charset="0"/>
                      </a:endParaRPr>
                    </a:p>
                  </a:txBody>
                  <a:tcPr marL="9471" marR="9471" marT="9471" marB="0" anchor="ctr"/>
                </a:tc>
                <a:tc>
                  <a:txBody>
                    <a:bodyPr/>
                    <a:lstStyle/>
                    <a:p>
                      <a:pPr algn="l" fontAlgn="ctr"/>
                      <a:r>
                        <a:rPr lang="es-CO" sz="1200" u="none" strike="noStrike" dirty="0">
                          <a:effectLst/>
                          <a:latin typeface="Century Gothic" panose="020B0502020202020204" pitchFamily="34" charset="0"/>
                        </a:rPr>
                        <a:t>MAGUI PAYAN</a:t>
                      </a:r>
                      <a:endParaRPr lang="es-CO" sz="1200" b="0" i="0" u="none" strike="noStrike" dirty="0">
                        <a:solidFill>
                          <a:srgbClr val="000000"/>
                        </a:solidFill>
                        <a:effectLst/>
                        <a:latin typeface="Century Gothic" panose="020B0502020202020204" pitchFamily="34" charset="0"/>
                      </a:endParaRPr>
                    </a:p>
                  </a:txBody>
                  <a:tcPr marL="9471" marR="9471" marT="9471" marB="0" anchor="ctr"/>
                </a:tc>
                <a:extLst>
                  <a:ext uri="{0D108BD9-81ED-4DB2-BD59-A6C34878D82A}">
                    <a16:rowId xmlns:a16="http://schemas.microsoft.com/office/drawing/2014/main" val="10002"/>
                  </a:ext>
                </a:extLst>
              </a:tr>
              <a:tr h="426206">
                <a:tc>
                  <a:txBody>
                    <a:bodyPr/>
                    <a:lstStyle/>
                    <a:p>
                      <a:pPr algn="ctr" fontAlgn="ctr"/>
                      <a:r>
                        <a:rPr lang="es-CO" sz="1200" u="none" strike="noStrike">
                          <a:effectLst/>
                          <a:latin typeface="Century Gothic" panose="020B0502020202020204" pitchFamily="34" charset="0"/>
                        </a:rPr>
                        <a:t>3</a:t>
                      </a:r>
                      <a:endParaRPr lang="es-CO" sz="1200" b="0" i="0" u="none" strike="noStrike">
                        <a:effectLst/>
                        <a:latin typeface="Century Gothic" panose="020B0502020202020204" pitchFamily="34" charset="0"/>
                      </a:endParaRPr>
                    </a:p>
                  </a:txBody>
                  <a:tcPr marL="9471" marR="9471" marT="9471" marB="0" anchor="ctr"/>
                </a:tc>
                <a:tc>
                  <a:txBody>
                    <a:bodyPr/>
                    <a:lstStyle/>
                    <a:p>
                      <a:pPr algn="l" fontAlgn="ctr"/>
                      <a:r>
                        <a:rPr lang="es-CO" sz="1200" u="none" strike="noStrike">
                          <a:effectLst/>
                          <a:latin typeface="Century Gothic" panose="020B0502020202020204" pitchFamily="34" charset="0"/>
                        </a:rPr>
                        <a:t>PIE DE MONTE COSTERO</a:t>
                      </a:r>
                      <a:endParaRPr lang="es-CO" sz="1200" b="0" i="0" u="none" strike="noStrike">
                        <a:solidFill>
                          <a:srgbClr val="000000"/>
                        </a:solidFill>
                        <a:effectLst/>
                        <a:latin typeface="Century Gothic" panose="020B0502020202020204" pitchFamily="34" charset="0"/>
                      </a:endParaRPr>
                    </a:p>
                  </a:txBody>
                  <a:tcPr marL="9471" marR="9471" marT="9471" marB="0" anchor="ctr"/>
                </a:tc>
                <a:tc>
                  <a:txBody>
                    <a:bodyPr/>
                    <a:lstStyle/>
                    <a:p>
                      <a:pPr algn="l" fontAlgn="ctr"/>
                      <a:r>
                        <a:rPr lang="es-CO" sz="1200" u="none" strike="noStrike" dirty="0">
                          <a:effectLst/>
                          <a:latin typeface="Century Gothic" panose="020B0502020202020204" pitchFamily="34" charset="0"/>
                        </a:rPr>
                        <a:t>MALLAMA</a:t>
                      </a:r>
                      <a:endParaRPr lang="es-CO" sz="1200" b="0" i="0" u="none" strike="noStrike" dirty="0">
                        <a:solidFill>
                          <a:srgbClr val="000000"/>
                        </a:solidFill>
                        <a:effectLst/>
                        <a:latin typeface="Century Gothic" panose="020B0502020202020204" pitchFamily="34" charset="0"/>
                      </a:endParaRPr>
                    </a:p>
                  </a:txBody>
                  <a:tcPr marL="9471" marR="9471" marT="9471" marB="0" anchor="ctr"/>
                </a:tc>
                <a:tc>
                  <a:txBody>
                    <a:bodyPr/>
                    <a:lstStyle/>
                    <a:p>
                      <a:pPr algn="l" fontAlgn="ctr"/>
                      <a:r>
                        <a:rPr lang="es-CO" sz="1200" u="none" strike="noStrike" dirty="0">
                          <a:effectLst/>
                          <a:latin typeface="Century Gothic" panose="020B0502020202020204" pitchFamily="34" charset="0"/>
                        </a:rPr>
                        <a:t>PLANTA HOMOGENIZADORA DE PANELA</a:t>
                      </a:r>
                      <a:endParaRPr lang="es-CO" sz="1200" b="0" i="0" u="none" strike="noStrike" dirty="0">
                        <a:solidFill>
                          <a:srgbClr val="000000"/>
                        </a:solidFill>
                        <a:effectLst/>
                        <a:latin typeface="Century Gothic" panose="020B0502020202020204" pitchFamily="34" charset="0"/>
                      </a:endParaRPr>
                    </a:p>
                  </a:txBody>
                  <a:tcPr marL="9471" marR="9471" marT="9471" marB="0" anchor="ctr"/>
                </a:tc>
                <a:tc>
                  <a:txBody>
                    <a:bodyPr/>
                    <a:lstStyle/>
                    <a:p>
                      <a:pPr algn="r" fontAlgn="ctr"/>
                      <a:r>
                        <a:rPr lang="es-CO" sz="1200" u="none" strike="noStrike" dirty="0">
                          <a:effectLst/>
                          <a:latin typeface="Century Gothic" panose="020B0502020202020204" pitchFamily="34" charset="0"/>
                        </a:rPr>
                        <a:t>1600 m2</a:t>
                      </a:r>
                      <a:endParaRPr lang="es-CO" sz="1200" b="0" i="0" u="none" strike="noStrike" dirty="0">
                        <a:solidFill>
                          <a:srgbClr val="000000"/>
                        </a:solidFill>
                        <a:effectLst/>
                        <a:latin typeface="Century Gothic" panose="020B0502020202020204" pitchFamily="34" charset="0"/>
                      </a:endParaRPr>
                    </a:p>
                  </a:txBody>
                  <a:tcPr marL="9471" marR="9471" marT="9471" marB="0" anchor="ctr"/>
                </a:tc>
                <a:tc>
                  <a:txBody>
                    <a:bodyPr/>
                    <a:lstStyle/>
                    <a:p>
                      <a:pPr algn="l" fontAlgn="ctr"/>
                      <a:r>
                        <a:rPr lang="es-CO" sz="1200" u="none" strike="noStrike" dirty="0">
                          <a:effectLst/>
                          <a:latin typeface="Century Gothic" panose="020B0502020202020204" pitchFamily="34" charset="0"/>
                        </a:rPr>
                        <a:t>MALLAMA</a:t>
                      </a:r>
                      <a:endParaRPr lang="es-CO" sz="1200" b="0" i="0" u="none" strike="noStrike" dirty="0">
                        <a:solidFill>
                          <a:srgbClr val="000000"/>
                        </a:solidFill>
                        <a:effectLst/>
                        <a:latin typeface="Century Gothic" panose="020B0502020202020204" pitchFamily="34" charset="0"/>
                      </a:endParaRPr>
                    </a:p>
                  </a:txBody>
                  <a:tcPr marL="9471" marR="9471" marT="9471" marB="0" anchor="ctr"/>
                </a:tc>
                <a:extLst>
                  <a:ext uri="{0D108BD9-81ED-4DB2-BD59-A6C34878D82A}">
                    <a16:rowId xmlns:a16="http://schemas.microsoft.com/office/drawing/2014/main" val="10003"/>
                  </a:ext>
                </a:extLst>
              </a:tr>
              <a:tr h="615631">
                <a:tc>
                  <a:txBody>
                    <a:bodyPr/>
                    <a:lstStyle/>
                    <a:p>
                      <a:pPr algn="ctr" fontAlgn="ctr"/>
                      <a:r>
                        <a:rPr lang="es-CO" sz="1200" u="none" strike="noStrike">
                          <a:effectLst/>
                          <a:latin typeface="Century Gothic" panose="020B0502020202020204" pitchFamily="34" charset="0"/>
                        </a:rPr>
                        <a:t>4</a:t>
                      </a:r>
                      <a:endParaRPr lang="es-CO" sz="1200" b="0" i="0" u="none" strike="noStrike">
                        <a:effectLst/>
                        <a:latin typeface="Century Gothic" panose="020B0502020202020204" pitchFamily="34" charset="0"/>
                      </a:endParaRPr>
                    </a:p>
                  </a:txBody>
                  <a:tcPr marL="9471" marR="9471" marT="9471" marB="0" anchor="ctr"/>
                </a:tc>
                <a:tc rowSpan="2">
                  <a:txBody>
                    <a:bodyPr/>
                    <a:lstStyle/>
                    <a:p>
                      <a:pPr algn="l" fontAlgn="ctr"/>
                      <a:r>
                        <a:rPr lang="es-CO" sz="1200" u="none" strike="noStrike" dirty="0">
                          <a:effectLst/>
                          <a:latin typeface="Century Gothic" panose="020B0502020202020204" pitchFamily="34" charset="0"/>
                        </a:rPr>
                        <a:t>EX PROVINCIA DE OBANDO</a:t>
                      </a:r>
                      <a:endParaRPr lang="es-CO" sz="1200" b="0" i="0" u="none" strike="noStrike" dirty="0">
                        <a:solidFill>
                          <a:srgbClr val="000000"/>
                        </a:solidFill>
                        <a:effectLst/>
                        <a:latin typeface="Century Gothic" panose="020B0502020202020204" pitchFamily="34" charset="0"/>
                      </a:endParaRPr>
                    </a:p>
                  </a:txBody>
                  <a:tcPr marL="9471" marR="9471" marT="9471" marB="0" anchor="ctr"/>
                </a:tc>
                <a:tc>
                  <a:txBody>
                    <a:bodyPr/>
                    <a:lstStyle/>
                    <a:p>
                      <a:pPr algn="l" fontAlgn="ctr"/>
                      <a:r>
                        <a:rPr lang="es-CO" sz="1200" u="none" strike="noStrike">
                          <a:effectLst/>
                          <a:latin typeface="Century Gothic" panose="020B0502020202020204" pitchFamily="34" charset="0"/>
                        </a:rPr>
                        <a:t>CUMBAL</a:t>
                      </a:r>
                      <a:endParaRPr lang="es-CO" sz="1200" b="0" i="0" u="none" strike="noStrike">
                        <a:solidFill>
                          <a:srgbClr val="000000"/>
                        </a:solidFill>
                        <a:effectLst/>
                        <a:latin typeface="Century Gothic" panose="020B0502020202020204" pitchFamily="34" charset="0"/>
                      </a:endParaRPr>
                    </a:p>
                  </a:txBody>
                  <a:tcPr marL="9471" marR="9471" marT="9471" marB="0" anchor="ctr"/>
                </a:tc>
                <a:tc>
                  <a:txBody>
                    <a:bodyPr/>
                    <a:lstStyle/>
                    <a:p>
                      <a:pPr algn="l" fontAlgn="ctr"/>
                      <a:r>
                        <a:rPr lang="es-CO" sz="1200" u="none" strike="noStrike">
                          <a:effectLst/>
                          <a:latin typeface="Century Gothic" panose="020B0502020202020204" pitchFamily="34" charset="0"/>
                        </a:rPr>
                        <a:t>INSTITUCIÓN EDUCATIVA TÉCNICA AGROPECUARIA INDÍGENA PANAN</a:t>
                      </a:r>
                      <a:endParaRPr lang="es-CO" sz="1200" b="0" i="0" u="none" strike="noStrike">
                        <a:solidFill>
                          <a:srgbClr val="000000"/>
                        </a:solidFill>
                        <a:effectLst/>
                        <a:latin typeface="Century Gothic" panose="020B0502020202020204" pitchFamily="34" charset="0"/>
                      </a:endParaRPr>
                    </a:p>
                  </a:txBody>
                  <a:tcPr marL="9471" marR="9471" marT="9471" marB="0" anchor="ctr"/>
                </a:tc>
                <a:tc>
                  <a:txBody>
                    <a:bodyPr/>
                    <a:lstStyle/>
                    <a:p>
                      <a:pPr algn="r" fontAlgn="ctr"/>
                      <a:r>
                        <a:rPr lang="es-CO" sz="1200" u="none" strike="noStrike" dirty="0">
                          <a:effectLst/>
                          <a:latin typeface="Century Gothic" panose="020B0502020202020204" pitchFamily="34" charset="0"/>
                        </a:rPr>
                        <a:t>4 Has</a:t>
                      </a:r>
                      <a:endParaRPr lang="es-CO" sz="1200" b="0" i="0" u="none" strike="noStrike" dirty="0">
                        <a:solidFill>
                          <a:srgbClr val="000000"/>
                        </a:solidFill>
                        <a:effectLst/>
                        <a:latin typeface="Century Gothic" panose="020B0502020202020204" pitchFamily="34" charset="0"/>
                      </a:endParaRPr>
                    </a:p>
                  </a:txBody>
                  <a:tcPr marL="9471" marR="9471" marT="9471" marB="0" anchor="ctr"/>
                </a:tc>
                <a:tc>
                  <a:txBody>
                    <a:bodyPr/>
                    <a:lstStyle/>
                    <a:p>
                      <a:pPr algn="l" fontAlgn="ctr"/>
                      <a:r>
                        <a:rPr lang="es-CO" sz="1200" u="none" strike="noStrike" dirty="0">
                          <a:effectLst/>
                          <a:latin typeface="Century Gothic" panose="020B0502020202020204" pitchFamily="34" charset="0"/>
                        </a:rPr>
                        <a:t>RESGUARDO INDIGEN DE PANAN</a:t>
                      </a:r>
                      <a:endParaRPr lang="es-CO" sz="1200" b="0" i="0" u="none" strike="noStrike" dirty="0">
                        <a:solidFill>
                          <a:srgbClr val="000000"/>
                        </a:solidFill>
                        <a:effectLst/>
                        <a:latin typeface="Century Gothic" panose="020B0502020202020204" pitchFamily="34" charset="0"/>
                      </a:endParaRPr>
                    </a:p>
                  </a:txBody>
                  <a:tcPr marL="9471" marR="9471" marT="9471" marB="0" anchor="ctr"/>
                </a:tc>
                <a:extLst>
                  <a:ext uri="{0D108BD9-81ED-4DB2-BD59-A6C34878D82A}">
                    <a16:rowId xmlns:a16="http://schemas.microsoft.com/office/drawing/2014/main" val="10004"/>
                  </a:ext>
                </a:extLst>
              </a:tr>
              <a:tr h="161011">
                <a:tc>
                  <a:txBody>
                    <a:bodyPr/>
                    <a:lstStyle/>
                    <a:p>
                      <a:pPr algn="ctr" fontAlgn="ctr"/>
                      <a:r>
                        <a:rPr lang="es-CO" sz="1200" u="none" strike="noStrike">
                          <a:effectLst/>
                          <a:latin typeface="Century Gothic" panose="020B0502020202020204" pitchFamily="34" charset="0"/>
                        </a:rPr>
                        <a:t>5</a:t>
                      </a:r>
                      <a:endParaRPr lang="es-CO" sz="1200" b="0" i="0" u="none" strike="noStrike">
                        <a:effectLst/>
                        <a:latin typeface="Century Gothic" panose="020B0502020202020204" pitchFamily="34" charset="0"/>
                      </a:endParaRPr>
                    </a:p>
                  </a:txBody>
                  <a:tcPr marL="9471" marR="9471" marT="9471" marB="0" anchor="ctr"/>
                </a:tc>
                <a:tc vMerge="1">
                  <a:txBody>
                    <a:bodyPr/>
                    <a:lstStyle/>
                    <a:p>
                      <a:endParaRPr lang="es-CO"/>
                    </a:p>
                  </a:txBody>
                  <a:tcPr/>
                </a:tc>
                <a:tc>
                  <a:txBody>
                    <a:bodyPr/>
                    <a:lstStyle/>
                    <a:p>
                      <a:pPr algn="l" fontAlgn="ctr"/>
                      <a:r>
                        <a:rPr lang="es-CO" sz="1200" u="none" strike="noStrike">
                          <a:effectLst/>
                          <a:latin typeface="Century Gothic" panose="020B0502020202020204" pitchFamily="34" charset="0"/>
                        </a:rPr>
                        <a:t>IPIALES</a:t>
                      </a:r>
                      <a:endParaRPr lang="es-CO" sz="1200" b="0" i="0" u="none" strike="noStrike">
                        <a:solidFill>
                          <a:srgbClr val="000000"/>
                        </a:solidFill>
                        <a:effectLst/>
                        <a:latin typeface="Century Gothic" panose="020B0502020202020204" pitchFamily="34" charset="0"/>
                      </a:endParaRPr>
                    </a:p>
                  </a:txBody>
                  <a:tcPr marL="9471" marR="9471" marT="9471" marB="0" anchor="ctr"/>
                </a:tc>
                <a:tc>
                  <a:txBody>
                    <a:bodyPr/>
                    <a:lstStyle/>
                    <a:p>
                      <a:pPr algn="l" fontAlgn="ctr"/>
                      <a:r>
                        <a:rPr lang="es-CO" sz="1200" u="none" strike="noStrike">
                          <a:effectLst/>
                          <a:latin typeface="Century Gothic" panose="020B0502020202020204" pitchFamily="34" charset="0"/>
                        </a:rPr>
                        <a:t>LAS MERCEDES</a:t>
                      </a:r>
                      <a:endParaRPr lang="es-CO" sz="1200" b="0" i="0" u="none" strike="noStrike">
                        <a:solidFill>
                          <a:srgbClr val="000000"/>
                        </a:solidFill>
                        <a:effectLst/>
                        <a:latin typeface="Century Gothic" panose="020B0502020202020204" pitchFamily="34" charset="0"/>
                      </a:endParaRPr>
                    </a:p>
                  </a:txBody>
                  <a:tcPr marL="9471" marR="9471" marT="9471" marB="0" anchor="ctr"/>
                </a:tc>
                <a:tc>
                  <a:txBody>
                    <a:bodyPr/>
                    <a:lstStyle/>
                    <a:p>
                      <a:pPr algn="r" fontAlgn="ctr"/>
                      <a:r>
                        <a:rPr lang="es-CO" sz="1200" u="none" strike="noStrike" dirty="0">
                          <a:effectLst/>
                          <a:latin typeface="Century Gothic" panose="020B0502020202020204" pitchFamily="34" charset="0"/>
                        </a:rPr>
                        <a:t>2.50 Has</a:t>
                      </a:r>
                      <a:endParaRPr lang="es-CO" sz="1200" b="0" i="0" u="none" strike="noStrike" dirty="0">
                        <a:solidFill>
                          <a:srgbClr val="000000"/>
                        </a:solidFill>
                        <a:effectLst/>
                        <a:latin typeface="Century Gothic" panose="020B0502020202020204" pitchFamily="34" charset="0"/>
                      </a:endParaRPr>
                    </a:p>
                  </a:txBody>
                  <a:tcPr marL="9471" marR="9471" marT="9471" marB="0" anchor="ctr"/>
                </a:tc>
                <a:tc>
                  <a:txBody>
                    <a:bodyPr/>
                    <a:lstStyle/>
                    <a:p>
                      <a:pPr algn="l" fontAlgn="ctr"/>
                      <a:r>
                        <a:rPr lang="es-CO" sz="1200" u="none" strike="noStrike">
                          <a:effectLst/>
                          <a:latin typeface="Century Gothic" panose="020B0502020202020204" pitchFamily="34" charset="0"/>
                        </a:rPr>
                        <a:t>IPIALES</a:t>
                      </a:r>
                      <a:endParaRPr lang="es-CO" sz="1200" b="0" i="0" u="none" strike="noStrike">
                        <a:solidFill>
                          <a:srgbClr val="000000"/>
                        </a:solidFill>
                        <a:effectLst/>
                        <a:latin typeface="Century Gothic" panose="020B0502020202020204" pitchFamily="34" charset="0"/>
                      </a:endParaRPr>
                    </a:p>
                  </a:txBody>
                  <a:tcPr marL="9471" marR="9471" marT="9471" marB="0" anchor="ctr"/>
                </a:tc>
                <a:extLst>
                  <a:ext uri="{0D108BD9-81ED-4DB2-BD59-A6C34878D82A}">
                    <a16:rowId xmlns:a16="http://schemas.microsoft.com/office/drawing/2014/main" val="10005"/>
                  </a:ext>
                </a:extLst>
              </a:tr>
              <a:tr h="161011">
                <a:tc>
                  <a:txBody>
                    <a:bodyPr/>
                    <a:lstStyle/>
                    <a:p>
                      <a:pPr algn="ctr" fontAlgn="ctr"/>
                      <a:r>
                        <a:rPr lang="es-CO" sz="1200" u="none" strike="noStrike">
                          <a:effectLst/>
                          <a:latin typeface="Century Gothic" panose="020B0502020202020204" pitchFamily="34" charset="0"/>
                        </a:rPr>
                        <a:t>6</a:t>
                      </a:r>
                      <a:endParaRPr lang="es-CO" sz="1200" b="0" i="0" u="none" strike="noStrike">
                        <a:effectLst/>
                        <a:latin typeface="Century Gothic" panose="020B0502020202020204" pitchFamily="34" charset="0"/>
                      </a:endParaRPr>
                    </a:p>
                  </a:txBody>
                  <a:tcPr marL="9471" marR="9471" marT="9471" marB="0" anchor="ctr"/>
                </a:tc>
                <a:tc>
                  <a:txBody>
                    <a:bodyPr/>
                    <a:lstStyle/>
                    <a:p>
                      <a:pPr algn="l" fontAlgn="ctr"/>
                      <a:r>
                        <a:rPr lang="es-CO" sz="1200" u="none" strike="noStrike">
                          <a:effectLst/>
                          <a:latin typeface="Century Gothic" panose="020B0502020202020204" pitchFamily="34" charset="0"/>
                        </a:rPr>
                        <a:t>SABANA</a:t>
                      </a:r>
                      <a:endParaRPr lang="es-CO" sz="1200" b="0" i="0" u="none" strike="noStrike">
                        <a:solidFill>
                          <a:srgbClr val="000000"/>
                        </a:solidFill>
                        <a:effectLst/>
                        <a:latin typeface="Century Gothic" panose="020B0502020202020204" pitchFamily="34" charset="0"/>
                      </a:endParaRPr>
                    </a:p>
                  </a:txBody>
                  <a:tcPr marL="9471" marR="9471" marT="9471" marB="0" anchor="ctr"/>
                </a:tc>
                <a:tc>
                  <a:txBody>
                    <a:bodyPr/>
                    <a:lstStyle/>
                    <a:p>
                      <a:pPr algn="l" fontAlgn="ctr"/>
                      <a:r>
                        <a:rPr lang="es-CO" sz="1200" u="none" strike="noStrike">
                          <a:effectLst/>
                          <a:latin typeface="Century Gothic" panose="020B0502020202020204" pitchFamily="34" charset="0"/>
                        </a:rPr>
                        <a:t>SAPUYES</a:t>
                      </a:r>
                      <a:endParaRPr lang="es-CO" sz="1200" b="0" i="0" u="none" strike="noStrike">
                        <a:solidFill>
                          <a:srgbClr val="000000"/>
                        </a:solidFill>
                        <a:effectLst/>
                        <a:latin typeface="Century Gothic" panose="020B0502020202020204" pitchFamily="34" charset="0"/>
                      </a:endParaRPr>
                    </a:p>
                  </a:txBody>
                  <a:tcPr marL="9471" marR="9471" marT="9471" marB="0" anchor="ctr"/>
                </a:tc>
                <a:tc>
                  <a:txBody>
                    <a:bodyPr/>
                    <a:lstStyle/>
                    <a:p>
                      <a:pPr algn="l" fontAlgn="ctr"/>
                      <a:r>
                        <a:rPr lang="es-CO" sz="1200" u="none" strike="noStrike">
                          <a:effectLst/>
                          <a:latin typeface="Century Gothic" panose="020B0502020202020204" pitchFamily="34" charset="0"/>
                        </a:rPr>
                        <a:t>PARIS</a:t>
                      </a:r>
                      <a:endParaRPr lang="es-CO" sz="1200" b="0" i="0" u="none" strike="noStrike">
                        <a:solidFill>
                          <a:srgbClr val="000000"/>
                        </a:solidFill>
                        <a:effectLst/>
                        <a:latin typeface="Century Gothic" panose="020B0502020202020204" pitchFamily="34" charset="0"/>
                      </a:endParaRPr>
                    </a:p>
                  </a:txBody>
                  <a:tcPr marL="9471" marR="9471" marT="9471" marB="0" anchor="ctr"/>
                </a:tc>
                <a:tc>
                  <a:txBody>
                    <a:bodyPr/>
                    <a:lstStyle/>
                    <a:p>
                      <a:pPr algn="r" fontAlgn="ctr"/>
                      <a:r>
                        <a:rPr lang="es-CO" sz="1200" u="none" strike="noStrike" dirty="0">
                          <a:effectLst/>
                          <a:latin typeface="Century Gothic" panose="020B0502020202020204" pitchFamily="34" charset="0"/>
                        </a:rPr>
                        <a:t>85.800 Mts2</a:t>
                      </a:r>
                      <a:endParaRPr lang="es-CO" sz="1200" b="0" i="0" u="none" strike="noStrike" dirty="0">
                        <a:solidFill>
                          <a:srgbClr val="000000"/>
                        </a:solidFill>
                        <a:effectLst/>
                        <a:latin typeface="Century Gothic" panose="020B0502020202020204" pitchFamily="34" charset="0"/>
                      </a:endParaRPr>
                    </a:p>
                  </a:txBody>
                  <a:tcPr marL="9471" marR="9471" marT="9471" marB="0" anchor="ctr"/>
                </a:tc>
                <a:tc>
                  <a:txBody>
                    <a:bodyPr/>
                    <a:lstStyle/>
                    <a:p>
                      <a:pPr algn="l" fontAlgn="ctr"/>
                      <a:r>
                        <a:rPr lang="es-CO" sz="1200" u="none" strike="noStrike">
                          <a:effectLst/>
                          <a:latin typeface="Century Gothic" panose="020B0502020202020204" pitchFamily="34" charset="0"/>
                        </a:rPr>
                        <a:t>SAPUYES</a:t>
                      </a:r>
                      <a:endParaRPr lang="es-CO" sz="1200" b="0" i="0" u="none" strike="noStrike">
                        <a:solidFill>
                          <a:srgbClr val="000000"/>
                        </a:solidFill>
                        <a:effectLst/>
                        <a:latin typeface="Century Gothic" panose="020B0502020202020204" pitchFamily="34" charset="0"/>
                      </a:endParaRPr>
                    </a:p>
                  </a:txBody>
                  <a:tcPr marL="9471" marR="9471" marT="9471" marB="0" anchor="ctr"/>
                </a:tc>
                <a:extLst>
                  <a:ext uri="{0D108BD9-81ED-4DB2-BD59-A6C34878D82A}">
                    <a16:rowId xmlns:a16="http://schemas.microsoft.com/office/drawing/2014/main" val="10006"/>
                  </a:ext>
                </a:extLst>
              </a:tr>
              <a:tr h="161011">
                <a:tc>
                  <a:txBody>
                    <a:bodyPr/>
                    <a:lstStyle/>
                    <a:p>
                      <a:pPr algn="ctr" fontAlgn="ctr"/>
                      <a:r>
                        <a:rPr lang="es-CO" sz="1200" u="none" strike="noStrike">
                          <a:effectLst/>
                          <a:latin typeface="Century Gothic" panose="020B0502020202020204" pitchFamily="34" charset="0"/>
                        </a:rPr>
                        <a:t>7</a:t>
                      </a:r>
                      <a:endParaRPr lang="es-CO" sz="1200" b="0" i="0" u="none" strike="noStrike">
                        <a:effectLst/>
                        <a:latin typeface="Century Gothic" panose="020B0502020202020204" pitchFamily="34" charset="0"/>
                      </a:endParaRPr>
                    </a:p>
                  </a:txBody>
                  <a:tcPr marL="9471" marR="9471" marT="9471" marB="0" anchor="ctr"/>
                </a:tc>
                <a:tc>
                  <a:txBody>
                    <a:bodyPr/>
                    <a:lstStyle/>
                    <a:p>
                      <a:pPr algn="l" fontAlgn="ctr"/>
                      <a:r>
                        <a:rPr lang="es-CO" sz="1200" u="none" strike="noStrike">
                          <a:effectLst/>
                          <a:latin typeface="Century Gothic" panose="020B0502020202020204" pitchFamily="34" charset="0"/>
                        </a:rPr>
                        <a:t>ABADES</a:t>
                      </a:r>
                      <a:endParaRPr lang="es-CO" sz="1200" b="0" i="0" u="none" strike="noStrike">
                        <a:solidFill>
                          <a:srgbClr val="000000"/>
                        </a:solidFill>
                        <a:effectLst/>
                        <a:latin typeface="Century Gothic" panose="020B0502020202020204" pitchFamily="34" charset="0"/>
                      </a:endParaRPr>
                    </a:p>
                  </a:txBody>
                  <a:tcPr marL="9471" marR="9471" marT="9471" marB="0" anchor="ctr"/>
                </a:tc>
                <a:tc>
                  <a:txBody>
                    <a:bodyPr/>
                    <a:lstStyle/>
                    <a:p>
                      <a:pPr algn="l" fontAlgn="ctr"/>
                      <a:r>
                        <a:rPr lang="es-CO" sz="1200" u="none" strike="noStrike">
                          <a:effectLst/>
                          <a:latin typeface="Century Gothic" panose="020B0502020202020204" pitchFamily="34" charset="0"/>
                        </a:rPr>
                        <a:t>SAMANIEGO</a:t>
                      </a:r>
                      <a:endParaRPr lang="es-CO" sz="1200" b="0" i="0" u="none" strike="noStrike">
                        <a:solidFill>
                          <a:srgbClr val="000000"/>
                        </a:solidFill>
                        <a:effectLst/>
                        <a:latin typeface="Century Gothic" panose="020B0502020202020204" pitchFamily="34" charset="0"/>
                      </a:endParaRPr>
                    </a:p>
                  </a:txBody>
                  <a:tcPr marL="9471" marR="9471" marT="9471" marB="0" anchor="ctr"/>
                </a:tc>
                <a:tc>
                  <a:txBody>
                    <a:bodyPr/>
                    <a:lstStyle/>
                    <a:p>
                      <a:pPr algn="l" fontAlgn="ctr"/>
                      <a:r>
                        <a:rPr lang="es-CO" sz="1200" u="none" strike="noStrike">
                          <a:effectLst/>
                          <a:latin typeface="Century Gothic" panose="020B0502020202020204" pitchFamily="34" charset="0"/>
                        </a:rPr>
                        <a:t>MARANGUAY</a:t>
                      </a:r>
                      <a:endParaRPr lang="es-CO" sz="1200" b="0" i="0" u="none" strike="noStrike">
                        <a:solidFill>
                          <a:srgbClr val="000000"/>
                        </a:solidFill>
                        <a:effectLst/>
                        <a:latin typeface="Century Gothic" panose="020B0502020202020204" pitchFamily="34" charset="0"/>
                      </a:endParaRPr>
                    </a:p>
                  </a:txBody>
                  <a:tcPr marL="9471" marR="9471" marT="9471" marB="0" anchor="ctr"/>
                </a:tc>
                <a:tc>
                  <a:txBody>
                    <a:bodyPr/>
                    <a:lstStyle/>
                    <a:p>
                      <a:pPr algn="r" fontAlgn="ctr"/>
                      <a:r>
                        <a:rPr lang="es-CO" sz="1200" u="none" strike="noStrike" dirty="0">
                          <a:effectLst/>
                          <a:latin typeface="Century Gothic" panose="020B0502020202020204" pitchFamily="34" charset="0"/>
                        </a:rPr>
                        <a:t>30 Has</a:t>
                      </a:r>
                      <a:endParaRPr lang="es-CO" sz="1200" b="0" i="0" u="none" strike="noStrike" dirty="0">
                        <a:solidFill>
                          <a:srgbClr val="000000"/>
                        </a:solidFill>
                        <a:effectLst/>
                        <a:latin typeface="Century Gothic" panose="020B0502020202020204" pitchFamily="34" charset="0"/>
                      </a:endParaRPr>
                    </a:p>
                  </a:txBody>
                  <a:tcPr marL="9471" marR="9471" marT="9471" marB="0" anchor="ctr"/>
                </a:tc>
                <a:tc>
                  <a:txBody>
                    <a:bodyPr/>
                    <a:lstStyle/>
                    <a:p>
                      <a:pPr algn="l" fontAlgn="ctr"/>
                      <a:r>
                        <a:rPr lang="es-CO" sz="1200" u="none" strike="noStrike">
                          <a:effectLst/>
                          <a:latin typeface="Century Gothic" panose="020B0502020202020204" pitchFamily="34" charset="0"/>
                        </a:rPr>
                        <a:t>SAMANIEGO</a:t>
                      </a:r>
                      <a:endParaRPr lang="es-CO" sz="1200" b="0" i="0" u="none" strike="noStrike">
                        <a:solidFill>
                          <a:srgbClr val="000000"/>
                        </a:solidFill>
                        <a:effectLst/>
                        <a:latin typeface="Century Gothic" panose="020B0502020202020204" pitchFamily="34" charset="0"/>
                      </a:endParaRPr>
                    </a:p>
                  </a:txBody>
                  <a:tcPr marL="9471" marR="9471" marT="9471" marB="0" anchor="ctr"/>
                </a:tc>
                <a:extLst>
                  <a:ext uri="{0D108BD9-81ED-4DB2-BD59-A6C34878D82A}">
                    <a16:rowId xmlns:a16="http://schemas.microsoft.com/office/drawing/2014/main" val="10007"/>
                  </a:ext>
                </a:extLst>
              </a:tr>
              <a:tr h="710343">
                <a:tc>
                  <a:txBody>
                    <a:bodyPr/>
                    <a:lstStyle/>
                    <a:p>
                      <a:pPr algn="ctr" fontAlgn="ctr"/>
                      <a:r>
                        <a:rPr lang="es-CO" sz="1200" u="none" strike="noStrike">
                          <a:effectLst/>
                          <a:latin typeface="Century Gothic" panose="020B0502020202020204" pitchFamily="34" charset="0"/>
                        </a:rPr>
                        <a:t>8</a:t>
                      </a:r>
                      <a:endParaRPr lang="es-CO" sz="1200" b="0" i="0" u="none" strike="noStrike">
                        <a:effectLst/>
                        <a:latin typeface="Century Gothic" panose="020B0502020202020204" pitchFamily="34" charset="0"/>
                      </a:endParaRPr>
                    </a:p>
                  </a:txBody>
                  <a:tcPr marL="9471" marR="9471" marT="9471" marB="0" anchor="ctr"/>
                </a:tc>
                <a:tc>
                  <a:txBody>
                    <a:bodyPr/>
                    <a:lstStyle/>
                    <a:p>
                      <a:pPr algn="l" fontAlgn="ctr"/>
                      <a:r>
                        <a:rPr lang="es-CO" sz="1200" u="none" strike="noStrike">
                          <a:effectLst/>
                          <a:latin typeface="Century Gothic" panose="020B0502020202020204" pitchFamily="34" charset="0"/>
                        </a:rPr>
                        <a:t>OCCIDENTE</a:t>
                      </a:r>
                      <a:endParaRPr lang="es-CO" sz="1200" b="0" i="0" u="none" strike="noStrike">
                        <a:solidFill>
                          <a:srgbClr val="000000"/>
                        </a:solidFill>
                        <a:effectLst/>
                        <a:latin typeface="Century Gothic" panose="020B0502020202020204" pitchFamily="34" charset="0"/>
                      </a:endParaRPr>
                    </a:p>
                  </a:txBody>
                  <a:tcPr marL="9471" marR="9471" marT="9471" marB="0" anchor="ctr"/>
                </a:tc>
                <a:tc>
                  <a:txBody>
                    <a:bodyPr/>
                    <a:lstStyle/>
                    <a:p>
                      <a:pPr algn="l" fontAlgn="ctr"/>
                      <a:r>
                        <a:rPr lang="es-CO" sz="1200" u="none" strike="noStrike">
                          <a:effectLst/>
                          <a:latin typeface="Century Gothic" panose="020B0502020202020204" pitchFamily="34" charset="0"/>
                        </a:rPr>
                        <a:t>CONSACA</a:t>
                      </a:r>
                      <a:endParaRPr lang="es-CO" sz="1200" b="0" i="0" u="none" strike="noStrike">
                        <a:solidFill>
                          <a:srgbClr val="000000"/>
                        </a:solidFill>
                        <a:effectLst/>
                        <a:latin typeface="Century Gothic" panose="020B0502020202020204" pitchFamily="34" charset="0"/>
                      </a:endParaRPr>
                    </a:p>
                  </a:txBody>
                  <a:tcPr marL="9471" marR="9471" marT="9471" marB="0" anchor="ctr"/>
                </a:tc>
                <a:tc>
                  <a:txBody>
                    <a:bodyPr/>
                    <a:lstStyle/>
                    <a:p>
                      <a:pPr algn="l" fontAlgn="ctr"/>
                      <a:r>
                        <a:rPr lang="es-CO" sz="1200" u="none" strike="noStrike">
                          <a:effectLst/>
                          <a:latin typeface="Century Gothic" panose="020B0502020202020204" pitchFamily="34" charset="0"/>
                        </a:rPr>
                        <a:t>PARCELA CULTIVO 2 QUE FORMA PARTE DEL PREDIO DENOMINADO SAN RAFAEL-LAVEGA</a:t>
                      </a:r>
                      <a:endParaRPr lang="es-CO" sz="1200" b="0" i="0" u="none" strike="noStrike">
                        <a:solidFill>
                          <a:srgbClr val="000000"/>
                        </a:solidFill>
                        <a:effectLst/>
                        <a:latin typeface="Century Gothic" panose="020B0502020202020204" pitchFamily="34" charset="0"/>
                      </a:endParaRPr>
                    </a:p>
                  </a:txBody>
                  <a:tcPr marL="9471" marR="9471" marT="9471" marB="0" anchor="ctr"/>
                </a:tc>
                <a:tc>
                  <a:txBody>
                    <a:bodyPr/>
                    <a:lstStyle/>
                    <a:p>
                      <a:pPr algn="r" fontAlgn="ctr"/>
                      <a:r>
                        <a:rPr lang="es-CO" sz="1200" u="none" strike="noStrike" dirty="0">
                          <a:effectLst/>
                          <a:latin typeface="Century Gothic" panose="020B0502020202020204" pitchFamily="34" charset="0"/>
                        </a:rPr>
                        <a:t>8.000 Mts2</a:t>
                      </a:r>
                      <a:endParaRPr lang="es-CO" sz="1200" b="0" i="0" u="none" strike="noStrike" dirty="0">
                        <a:solidFill>
                          <a:srgbClr val="000000"/>
                        </a:solidFill>
                        <a:effectLst/>
                        <a:latin typeface="Century Gothic" panose="020B0502020202020204" pitchFamily="34" charset="0"/>
                      </a:endParaRPr>
                    </a:p>
                  </a:txBody>
                  <a:tcPr marL="9471" marR="9471" marT="9471" marB="0" anchor="ctr"/>
                </a:tc>
                <a:tc>
                  <a:txBody>
                    <a:bodyPr/>
                    <a:lstStyle/>
                    <a:p>
                      <a:pPr algn="l" fontAlgn="ctr"/>
                      <a:r>
                        <a:rPr lang="es-CO" sz="1200" u="none" strike="noStrike">
                          <a:effectLst/>
                          <a:latin typeface="Century Gothic" panose="020B0502020202020204" pitchFamily="34" charset="0"/>
                        </a:rPr>
                        <a:t>CONSACA</a:t>
                      </a:r>
                      <a:endParaRPr lang="es-CO" sz="1200" b="0" i="0" u="none" strike="noStrike">
                        <a:solidFill>
                          <a:srgbClr val="000000"/>
                        </a:solidFill>
                        <a:effectLst/>
                        <a:latin typeface="Century Gothic" panose="020B0502020202020204" pitchFamily="34" charset="0"/>
                      </a:endParaRPr>
                    </a:p>
                  </a:txBody>
                  <a:tcPr marL="9471" marR="9471" marT="9471" marB="0" anchor="ctr"/>
                </a:tc>
                <a:extLst>
                  <a:ext uri="{0D108BD9-81ED-4DB2-BD59-A6C34878D82A}">
                    <a16:rowId xmlns:a16="http://schemas.microsoft.com/office/drawing/2014/main" val="10008"/>
                  </a:ext>
                </a:extLst>
              </a:tr>
              <a:tr h="161011">
                <a:tc>
                  <a:txBody>
                    <a:bodyPr/>
                    <a:lstStyle/>
                    <a:p>
                      <a:pPr algn="ctr" fontAlgn="ctr"/>
                      <a:r>
                        <a:rPr lang="es-CO" sz="1200" u="none" strike="noStrike">
                          <a:effectLst/>
                          <a:latin typeface="Century Gothic" panose="020B0502020202020204" pitchFamily="34" charset="0"/>
                        </a:rPr>
                        <a:t>9</a:t>
                      </a:r>
                      <a:endParaRPr lang="es-CO" sz="1200" b="0" i="0" u="none" strike="noStrike">
                        <a:effectLst/>
                        <a:latin typeface="Century Gothic" panose="020B0502020202020204" pitchFamily="34" charset="0"/>
                      </a:endParaRPr>
                    </a:p>
                  </a:txBody>
                  <a:tcPr marL="9471" marR="9471" marT="9471" marB="0" anchor="ctr"/>
                </a:tc>
                <a:tc rowSpan="2">
                  <a:txBody>
                    <a:bodyPr/>
                    <a:lstStyle/>
                    <a:p>
                      <a:pPr algn="l" fontAlgn="ctr"/>
                      <a:r>
                        <a:rPr lang="es-CO" sz="1200" u="none" strike="noStrike">
                          <a:effectLst/>
                          <a:latin typeface="Century Gothic" panose="020B0502020202020204" pitchFamily="34" charset="0"/>
                        </a:rPr>
                        <a:t>CORDILLERA</a:t>
                      </a:r>
                      <a:endParaRPr lang="es-CO" sz="1200" b="0" i="0" u="none" strike="noStrike">
                        <a:solidFill>
                          <a:srgbClr val="000000"/>
                        </a:solidFill>
                        <a:effectLst/>
                        <a:latin typeface="Century Gothic" panose="020B0502020202020204" pitchFamily="34" charset="0"/>
                      </a:endParaRPr>
                    </a:p>
                  </a:txBody>
                  <a:tcPr marL="9471" marR="9471" marT="9471" marB="0" anchor="ctr"/>
                </a:tc>
                <a:tc>
                  <a:txBody>
                    <a:bodyPr/>
                    <a:lstStyle/>
                    <a:p>
                      <a:pPr algn="l" fontAlgn="ctr"/>
                      <a:r>
                        <a:rPr lang="es-CO" sz="1200" u="none" strike="noStrike">
                          <a:effectLst/>
                          <a:latin typeface="Century Gothic" panose="020B0502020202020204" pitchFamily="34" charset="0"/>
                        </a:rPr>
                        <a:t>EL ROSARIO</a:t>
                      </a:r>
                      <a:endParaRPr lang="es-CO" sz="1200" b="0" i="0" u="none" strike="noStrike">
                        <a:solidFill>
                          <a:srgbClr val="000000"/>
                        </a:solidFill>
                        <a:effectLst/>
                        <a:latin typeface="Century Gothic" panose="020B0502020202020204" pitchFamily="34" charset="0"/>
                      </a:endParaRPr>
                    </a:p>
                  </a:txBody>
                  <a:tcPr marL="9471" marR="9471" marT="9471" marB="0" anchor="ctr"/>
                </a:tc>
                <a:tc>
                  <a:txBody>
                    <a:bodyPr/>
                    <a:lstStyle/>
                    <a:p>
                      <a:pPr algn="l" fontAlgn="ctr"/>
                      <a:r>
                        <a:rPr lang="es-CO" sz="1200" u="none" strike="noStrike">
                          <a:effectLst/>
                          <a:latin typeface="Century Gothic" panose="020B0502020202020204" pitchFamily="34" charset="0"/>
                        </a:rPr>
                        <a:t>LOS MUROS</a:t>
                      </a:r>
                      <a:endParaRPr lang="es-CO" sz="1200" b="0" i="0" u="none" strike="noStrike">
                        <a:solidFill>
                          <a:srgbClr val="000000"/>
                        </a:solidFill>
                        <a:effectLst/>
                        <a:latin typeface="Century Gothic" panose="020B0502020202020204" pitchFamily="34" charset="0"/>
                      </a:endParaRPr>
                    </a:p>
                  </a:txBody>
                  <a:tcPr marL="9471" marR="9471" marT="9471" marB="0" anchor="ctr"/>
                </a:tc>
                <a:tc>
                  <a:txBody>
                    <a:bodyPr/>
                    <a:lstStyle/>
                    <a:p>
                      <a:pPr algn="r" fontAlgn="ctr"/>
                      <a:r>
                        <a:rPr lang="es-CO" sz="1200" u="none" strike="noStrike" dirty="0">
                          <a:effectLst/>
                          <a:latin typeface="Century Gothic" panose="020B0502020202020204" pitchFamily="34" charset="0"/>
                        </a:rPr>
                        <a:t>3 Has 7.200 Mts2</a:t>
                      </a:r>
                      <a:endParaRPr lang="es-CO" sz="1200" b="0" i="0" u="none" strike="noStrike" dirty="0">
                        <a:solidFill>
                          <a:srgbClr val="000000"/>
                        </a:solidFill>
                        <a:effectLst/>
                        <a:latin typeface="Century Gothic" panose="020B0502020202020204" pitchFamily="34" charset="0"/>
                      </a:endParaRPr>
                    </a:p>
                  </a:txBody>
                  <a:tcPr marL="9471" marR="9471" marT="9471" marB="0" anchor="ctr"/>
                </a:tc>
                <a:tc>
                  <a:txBody>
                    <a:bodyPr/>
                    <a:lstStyle/>
                    <a:p>
                      <a:pPr algn="l" fontAlgn="ctr"/>
                      <a:r>
                        <a:rPr lang="es-CO" sz="1200" u="none" strike="noStrike">
                          <a:effectLst/>
                          <a:latin typeface="Century Gothic" panose="020B0502020202020204" pitchFamily="34" charset="0"/>
                        </a:rPr>
                        <a:t>EL ROSARIO</a:t>
                      </a:r>
                      <a:endParaRPr lang="es-CO" sz="1200" b="0" i="0" u="none" strike="noStrike">
                        <a:solidFill>
                          <a:srgbClr val="000000"/>
                        </a:solidFill>
                        <a:effectLst/>
                        <a:latin typeface="Century Gothic" panose="020B0502020202020204" pitchFamily="34" charset="0"/>
                      </a:endParaRPr>
                    </a:p>
                  </a:txBody>
                  <a:tcPr marL="9471" marR="9471" marT="9471" marB="0" anchor="ctr"/>
                </a:tc>
                <a:extLst>
                  <a:ext uri="{0D108BD9-81ED-4DB2-BD59-A6C34878D82A}">
                    <a16:rowId xmlns:a16="http://schemas.microsoft.com/office/drawing/2014/main" val="10009"/>
                  </a:ext>
                </a:extLst>
              </a:tr>
              <a:tr h="161011">
                <a:tc>
                  <a:txBody>
                    <a:bodyPr/>
                    <a:lstStyle/>
                    <a:p>
                      <a:pPr algn="ctr" fontAlgn="ctr"/>
                      <a:r>
                        <a:rPr lang="es-CO" sz="1200" u="none" strike="noStrike">
                          <a:effectLst/>
                          <a:latin typeface="Century Gothic" panose="020B0502020202020204" pitchFamily="34" charset="0"/>
                        </a:rPr>
                        <a:t>10</a:t>
                      </a:r>
                      <a:endParaRPr lang="es-CO" sz="1200" b="0" i="0" u="none" strike="noStrike">
                        <a:effectLst/>
                        <a:latin typeface="Century Gothic" panose="020B0502020202020204" pitchFamily="34" charset="0"/>
                      </a:endParaRPr>
                    </a:p>
                  </a:txBody>
                  <a:tcPr marL="9471" marR="9471" marT="9471" marB="0" anchor="ctr"/>
                </a:tc>
                <a:tc vMerge="1">
                  <a:txBody>
                    <a:bodyPr/>
                    <a:lstStyle/>
                    <a:p>
                      <a:endParaRPr lang="es-CO"/>
                    </a:p>
                  </a:txBody>
                  <a:tcPr/>
                </a:tc>
                <a:tc>
                  <a:txBody>
                    <a:bodyPr/>
                    <a:lstStyle/>
                    <a:p>
                      <a:pPr algn="l" fontAlgn="ctr"/>
                      <a:r>
                        <a:rPr lang="es-CO" sz="1200" u="none" strike="noStrike">
                          <a:effectLst/>
                          <a:latin typeface="Century Gothic" panose="020B0502020202020204" pitchFamily="34" charset="0"/>
                        </a:rPr>
                        <a:t>POLICARPA</a:t>
                      </a:r>
                      <a:endParaRPr lang="es-CO" sz="1200" b="0" i="0" u="none" strike="noStrike">
                        <a:solidFill>
                          <a:srgbClr val="000000"/>
                        </a:solidFill>
                        <a:effectLst/>
                        <a:latin typeface="Century Gothic" panose="020B0502020202020204" pitchFamily="34" charset="0"/>
                      </a:endParaRPr>
                    </a:p>
                  </a:txBody>
                  <a:tcPr marL="9471" marR="9471" marT="9471" marB="0" anchor="ctr"/>
                </a:tc>
                <a:tc>
                  <a:txBody>
                    <a:bodyPr/>
                    <a:lstStyle/>
                    <a:p>
                      <a:pPr algn="l" fontAlgn="ctr"/>
                      <a:r>
                        <a:rPr lang="es-CO" sz="1200" u="none" strike="noStrike">
                          <a:effectLst/>
                          <a:latin typeface="Century Gothic" panose="020B0502020202020204" pitchFamily="34" charset="0"/>
                        </a:rPr>
                        <a:t>LA SUBESTACION</a:t>
                      </a:r>
                      <a:endParaRPr lang="es-CO" sz="1200" b="0" i="0" u="none" strike="noStrike">
                        <a:solidFill>
                          <a:srgbClr val="000000"/>
                        </a:solidFill>
                        <a:effectLst/>
                        <a:latin typeface="Century Gothic" panose="020B0502020202020204" pitchFamily="34" charset="0"/>
                      </a:endParaRPr>
                    </a:p>
                  </a:txBody>
                  <a:tcPr marL="9471" marR="9471" marT="9471" marB="0" anchor="ctr"/>
                </a:tc>
                <a:tc>
                  <a:txBody>
                    <a:bodyPr/>
                    <a:lstStyle/>
                    <a:p>
                      <a:pPr algn="r" fontAlgn="ctr"/>
                      <a:r>
                        <a:rPr lang="es-CO" sz="1200" u="none" strike="noStrike" dirty="0">
                          <a:effectLst/>
                          <a:latin typeface="Century Gothic" panose="020B0502020202020204" pitchFamily="34" charset="0"/>
                        </a:rPr>
                        <a:t>6.480 Mts2</a:t>
                      </a:r>
                      <a:endParaRPr lang="es-CO" sz="1200" b="0" i="0" u="none" strike="noStrike" dirty="0">
                        <a:solidFill>
                          <a:srgbClr val="000000"/>
                        </a:solidFill>
                        <a:effectLst/>
                        <a:latin typeface="Century Gothic" panose="020B0502020202020204" pitchFamily="34" charset="0"/>
                      </a:endParaRPr>
                    </a:p>
                  </a:txBody>
                  <a:tcPr marL="9471" marR="9471" marT="9471" marB="0" anchor="ctr"/>
                </a:tc>
                <a:tc>
                  <a:txBody>
                    <a:bodyPr/>
                    <a:lstStyle/>
                    <a:p>
                      <a:pPr algn="l" fontAlgn="ctr"/>
                      <a:r>
                        <a:rPr lang="es-CO" sz="1200" u="none" strike="noStrike">
                          <a:effectLst/>
                          <a:latin typeface="Century Gothic" panose="020B0502020202020204" pitchFamily="34" charset="0"/>
                        </a:rPr>
                        <a:t>POLICARPA</a:t>
                      </a:r>
                      <a:endParaRPr lang="es-CO" sz="1200" b="0" i="0" u="none" strike="noStrike">
                        <a:solidFill>
                          <a:srgbClr val="000000"/>
                        </a:solidFill>
                        <a:effectLst/>
                        <a:latin typeface="Century Gothic" panose="020B0502020202020204" pitchFamily="34" charset="0"/>
                      </a:endParaRPr>
                    </a:p>
                  </a:txBody>
                  <a:tcPr marL="9471" marR="9471" marT="9471" marB="0" anchor="ctr"/>
                </a:tc>
                <a:extLst>
                  <a:ext uri="{0D108BD9-81ED-4DB2-BD59-A6C34878D82A}">
                    <a16:rowId xmlns:a16="http://schemas.microsoft.com/office/drawing/2014/main" val="10010"/>
                  </a:ext>
                </a:extLst>
              </a:tr>
              <a:tr h="161011">
                <a:tc>
                  <a:txBody>
                    <a:bodyPr/>
                    <a:lstStyle/>
                    <a:p>
                      <a:pPr algn="ctr" fontAlgn="ctr"/>
                      <a:r>
                        <a:rPr lang="es-CO" sz="1200" u="none" strike="noStrike">
                          <a:effectLst/>
                          <a:latin typeface="Century Gothic" panose="020B0502020202020204" pitchFamily="34" charset="0"/>
                        </a:rPr>
                        <a:t>11</a:t>
                      </a:r>
                      <a:endParaRPr lang="es-CO" sz="1200" b="0" i="0" u="none" strike="noStrike">
                        <a:effectLst/>
                        <a:latin typeface="Century Gothic" panose="020B0502020202020204" pitchFamily="34" charset="0"/>
                      </a:endParaRPr>
                    </a:p>
                  </a:txBody>
                  <a:tcPr marL="9471" marR="9471" marT="9471" marB="0" anchor="ctr"/>
                </a:tc>
                <a:tc>
                  <a:txBody>
                    <a:bodyPr/>
                    <a:lstStyle/>
                    <a:p>
                      <a:pPr algn="l" fontAlgn="ctr"/>
                      <a:r>
                        <a:rPr lang="es-CO" sz="1200" u="none" strike="noStrike">
                          <a:effectLst/>
                          <a:latin typeface="Century Gothic" panose="020B0502020202020204" pitchFamily="34" charset="0"/>
                        </a:rPr>
                        <a:t>CENTRO</a:t>
                      </a:r>
                      <a:endParaRPr lang="es-CO" sz="1200" b="0" i="0" u="none" strike="noStrike">
                        <a:solidFill>
                          <a:srgbClr val="000000"/>
                        </a:solidFill>
                        <a:effectLst/>
                        <a:latin typeface="Century Gothic" panose="020B0502020202020204" pitchFamily="34" charset="0"/>
                      </a:endParaRPr>
                    </a:p>
                  </a:txBody>
                  <a:tcPr marL="9471" marR="9471" marT="9471" marB="0" anchor="ctr"/>
                </a:tc>
                <a:tc>
                  <a:txBody>
                    <a:bodyPr/>
                    <a:lstStyle/>
                    <a:p>
                      <a:pPr algn="l" fontAlgn="ctr"/>
                      <a:r>
                        <a:rPr lang="es-CO" sz="1200" u="none" strike="noStrike">
                          <a:effectLst/>
                          <a:latin typeface="Century Gothic" panose="020B0502020202020204" pitchFamily="34" charset="0"/>
                        </a:rPr>
                        <a:t>YACUANQUER</a:t>
                      </a:r>
                      <a:endParaRPr lang="es-CO" sz="1200" b="0" i="0" u="none" strike="noStrike">
                        <a:solidFill>
                          <a:srgbClr val="000000"/>
                        </a:solidFill>
                        <a:effectLst/>
                        <a:latin typeface="Century Gothic" panose="020B0502020202020204" pitchFamily="34" charset="0"/>
                      </a:endParaRPr>
                    </a:p>
                  </a:txBody>
                  <a:tcPr marL="9471" marR="9471" marT="9471" marB="0" anchor="ctr"/>
                </a:tc>
                <a:tc>
                  <a:txBody>
                    <a:bodyPr/>
                    <a:lstStyle/>
                    <a:p>
                      <a:pPr algn="l" fontAlgn="ctr"/>
                      <a:r>
                        <a:rPr lang="es-CO" sz="1200" u="none" strike="noStrike">
                          <a:effectLst/>
                          <a:latin typeface="Century Gothic" panose="020B0502020202020204" pitchFamily="34" charset="0"/>
                        </a:rPr>
                        <a:t>NAZARET</a:t>
                      </a:r>
                      <a:endParaRPr lang="es-CO" sz="1200" b="0" i="0" u="none" strike="noStrike">
                        <a:solidFill>
                          <a:srgbClr val="000000"/>
                        </a:solidFill>
                        <a:effectLst/>
                        <a:latin typeface="Century Gothic" panose="020B0502020202020204" pitchFamily="34" charset="0"/>
                      </a:endParaRPr>
                    </a:p>
                  </a:txBody>
                  <a:tcPr marL="9471" marR="9471" marT="9471" marB="0" anchor="ctr"/>
                </a:tc>
                <a:tc>
                  <a:txBody>
                    <a:bodyPr/>
                    <a:lstStyle/>
                    <a:p>
                      <a:pPr algn="r" fontAlgn="ctr"/>
                      <a:r>
                        <a:rPr lang="es-CO" sz="1200" u="none" strike="noStrike" dirty="0">
                          <a:effectLst/>
                          <a:latin typeface="Century Gothic" panose="020B0502020202020204" pitchFamily="34" charset="0"/>
                        </a:rPr>
                        <a:t>18 Has</a:t>
                      </a:r>
                      <a:endParaRPr lang="es-CO" sz="1200" b="0" i="0" u="none" strike="noStrike" dirty="0">
                        <a:solidFill>
                          <a:srgbClr val="000000"/>
                        </a:solidFill>
                        <a:effectLst/>
                        <a:latin typeface="Century Gothic" panose="020B0502020202020204" pitchFamily="34" charset="0"/>
                      </a:endParaRPr>
                    </a:p>
                  </a:txBody>
                  <a:tcPr marL="9471" marR="9471" marT="9471" marB="0" anchor="ctr"/>
                </a:tc>
                <a:tc>
                  <a:txBody>
                    <a:bodyPr/>
                    <a:lstStyle/>
                    <a:p>
                      <a:pPr algn="l" fontAlgn="ctr"/>
                      <a:r>
                        <a:rPr lang="es-CO" sz="1200" u="none" strike="noStrike">
                          <a:effectLst/>
                          <a:latin typeface="Century Gothic" panose="020B0502020202020204" pitchFamily="34" charset="0"/>
                        </a:rPr>
                        <a:t>YACUANQUER</a:t>
                      </a:r>
                      <a:endParaRPr lang="es-CO" sz="1200" b="0" i="0" u="none" strike="noStrike">
                        <a:solidFill>
                          <a:srgbClr val="000000"/>
                        </a:solidFill>
                        <a:effectLst/>
                        <a:latin typeface="Century Gothic" panose="020B0502020202020204" pitchFamily="34" charset="0"/>
                      </a:endParaRPr>
                    </a:p>
                  </a:txBody>
                  <a:tcPr marL="9471" marR="9471" marT="9471" marB="0" anchor="ctr"/>
                </a:tc>
                <a:extLst>
                  <a:ext uri="{0D108BD9-81ED-4DB2-BD59-A6C34878D82A}">
                    <a16:rowId xmlns:a16="http://schemas.microsoft.com/office/drawing/2014/main" val="10011"/>
                  </a:ext>
                </a:extLst>
              </a:tr>
              <a:tr h="161011">
                <a:tc>
                  <a:txBody>
                    <a:bodyPr/>
                    <a:lstStyle/>
                    <a:p>
                      <a:pPr algn="ctr" fontAlgn="ctr"/>
                      <a:r>
                        <a:rPr lang="es-CO" sz="1200" u="none" strike="noStrike">
                          <a:effectLst/>
                          <a:latin typeface="Century Gothic" panose="020B0502020202020204" pitchFamily="34" charset="0"/>
                        </a:rPr>
                        <a:t>12</a:t>
                      </a:r>
                      <a:endParaRPr lang="es-CO" sz="1200" b="0" i="0" u="none" strike="noStrike">
                        <a:effectLst/>
                        <a:latin typeface="Century Gothic" panose="020B0502020202020204" pitchFamily="34" charset="0"/>
                      </a:endParaRPr>
                    </a:p>
                  </a:txBody>
                  <a:tcPr marL="9471" marR="9471" marT="9471" marB="0" anchor="ctr"/>
                </a:tc>
                <a:tc>
                  <a:txBody>
                    <a:bodyPr/>
                    <a:lstStyle/>
                    <a:p>
                      <a:pPr algn="l" fontAlgn="ctr"/>
                      <a:r>
                        <a:rPr lang="es-CO" sz="1200" u="none" strike="noStrike">
                          <a:effectLst/>
                          <a:latin typeface="Century Gothic" panose="020B0502020202020204" pitchFamily="34" charset="0"/>
                        </a:rPr>
                        <a:t>JUANAMBU</a:t>
                      </a:r>
                      <a:endParaRPr lang="es-CO" sz="1200" b="0" i="0" u="none" strike="noStrike">
                        <a:solidFill>
                          <a:srgbClr val="000000"/>
                        </a:solidFill>
                        <a:effectLst/>
                        <a:latin typeface="Century Gothic" panose="020B0502020202020204" pitchFamily="34" charset="0"/>
                      </a:endParaRPr>
                    </a:p>
                  </a:txBody>
                  <a:tcPr marL="9471" marR="9471" marT="9471" marB="0" anchor="ctr"/>
                </a:tc>
                <a:tc>
                  <a:txBody>
                    <a:bodyPr/>
                    <a:lstStyle/>
                    <a:p>
                      <a:pPr algn="l" fontAlgn="ctr"/>
                      <a:r>
                        <a:rPr lang="es-CO" sz="1200" u="none" strike="noStrike">
                          <a:effectLst/>
                          <a:latin typeface="Century Gothic" panose="020B0502020202020204" pitchFamily="34" charset="0"/>
                        </a:rPr>
                        <a:t>SAN LORENZO</a:t>
                      </a:r>
                      <a:endParaRPr lang="es-CO" sz="1200" b="0" i="0" u="none" strike="noStrike">
                        <a:solidFill>
                          <a:srgbClr val="000000"/>
                        </a:solidFill>
                        <a:effectLst/>
                        <a:latin typeface="Century Gothic" panose="020B0502020202020204" pitchFamily="34" charset="0"/>
                      </a:endParaRPr>
                    </a:p>
                  </a:txBody>
                  <a:tcPr marL="9471" marR="9471" marT="9471" marB="0" anchor="ctr"/>
                </a:tc>
                <a:tc>
                  <a:txBody>
                    <a:bodyPr/>
                    <a:lstStyle/>
                    <a:p>
                      <a:pPr algn="l" fontAlgn="ctr"/>
                      <a:r>
                        <a:rPr lang="es-CO" sz="1200" u="none" strike="noStrike">
                          <a:effectLst/>
                          <a:latin typeface="Century Gothic" panose="020B0502020202020204" pitchFamily="34" charset="0"/>
                        </a:rPr>
                        <a:t>EL GUINDAL</a:t>
                      </a:r>
                      <a:endParaRPr lang="es-CO" sz="1200" b="0" i="0" u="none" strike="noStrike">
                        <a:solidFill>
                          <a:srgbClr val="000000"/>
                        </a:solidFill>
                        <a:effectLst/>
                        <a:latin typeface="Century Gothic" panose="020B0502020202020204" pitchFamily="34" charset="0"/>
                      </a:endParaRPr>
                    </a:p>
                  </a:txBody>
                  <a:tcPr marL="9471" marR="9471" marT="9471" marB="0" anchor="ctr"/>
                </a:tc>
                <a:tc>
                  <a:txBody>
                    <a:bodyPr/>
                    <a:lstStyle/>
                    <a:p>
                      <a:pPr algn="r" fontAlgn="ctr"/>
                      <a:r>
                        <a:rPr lang="es-CO" sz="1200" u="none" strike="noStrike" dirty="0">
                          <a:effectLst/>
                          <a:latin typeface="Century Gothic" panose="020B0502020202020204" pitchFamily="34" charset="0"/>
                        </a:rPr>
                        <a:t>2.5 Has</a:t>
                      </a:r>
                      <a:endParaRPr lang="es-CO" sz="1200" b="0" i="0" u="none" strike="noStrike" dirty="0">
                        <a:solidFill>
                          <a:srgbClr val="000000"/>
                        </a:solidFill>
                        <a:effectLst/>
                        <a:latin typeface="Century Gothic" panose="020B0502020202020204" pitchFamily="34" charset="0"/>
                      </a:endParaRPr>
                    </a:p>
                  </a:txBody>
                  <a:tcPr marL="9471" marR="9471" marT="9471" marB="0" anchor="ctr"/>
                </a:tc>
                <a:tc>
                  <a:txBody>
                    <a:bodyPr/>
                    <a:lstStyle/>
                    <a:p>
                      <a:pPr algn="l" fontAlgn="ctr"/>
                      <a:r>
                        <a:rPr lang="es-CO" sz="1200" u="none" strike="noStrike">
                          <a:effectLst/>
                          <a:latin typeface="Century Gothic" panose="020B0502020202020204" pitchFamily="34" charset="0"/>
                        </a:rPr>
                        <a:t>SAN LORENZO</a:t>
                      </a:r>
                      <a:endParaRPr lang="es-CO" sz="1200" b="0" i="0" u="none" strike="noStrike">
                        <a:solidFill>
                          <a:srgbClr val="000000"/>
                        </a:solidFill>
                        <a:effectLst/>
                        <a:latin typeface="Century Gothic" panose="020B0502020202020204" pitchFamily="34" charset="0"/>
                      </a:endParaRPr>
                    </a:p>
                  </a:txBody>
                  <a:tcPr marL="9471" marR="9471" marT="9471" marB="0" anchor="ctr"/>
                </a:tc>
                <a:extLst>
                  <a:ext uri="{0D108BD9-81ED-4DB2-BD59-A6C34878D82A}">
                    <a16:rowId xmlns:a16="http://schemas.microsoft.com/office/drawing/2014/main" val="10012"/>
                  </a:ext>
                </a:extLst>
              </a:tr>
              <a:tr h="161011">
                <a:tc>
                  <a:txBody>
                    <a:bodyPr/>
                    <a:lstStyle/>
                    <a:p>
                      <a:pPr algn="ctr" fontAlgn="ctr"/>
                      <a:r>
                        <a:rPr lang="es-CO" sz="1200" u="none" strike="noStrike">
                          <a:effectLst/>
                          <a:latin typeface="Century Gothic" panose="020B0502020202020204" pitchFamily="34" charset="0"/>
                        </a:rPr>
                        <a:t>13</a:t>
                      </a:r>
                      <a:endParaRPr lang="es-CO" sz="1200" b="0" i="0" u="none" strike="noStrike">
                        <a:effectLst/>
                        <a:latin typeface="Century Gothic" panose="020B0502020202020204" pitchFamily="34" charset="0"/>
                      </a:endParaRPr>
                    </a:p>
                  </a:txBody>
                  <a:tcPr marL="9471" marR="9471" marT="9471" marB="0" anchor="ctr"/>
                </a:tc>
                <a:tc>
                  <a:txBody>
                    <a:bodyPr/>
                    <a:lstStyle/>
                    <a:p>
                      <a:pPr algn="l" fontAlgn="ctr"/>
                      <a:r>
                        <a:rPr lang="es-CO" sz="1200" u="none" strike="noStrike">
                          <a:effectLst/>
                          <a:latin typeface="Century Gothic" panose="020B0502020202020204" pitchFamily="34" charset="0"/>
                        </a:rPr>
                        <a:t>RIO MAYO</a:t>
                      </a:r>
                      <a:endParaRPr lang="es-CO" sz="1200" b="0" i="0" u="none" strike="noStrike">
                        <a:solidFill>
                          <a:srgbClr val="000000"/>
                        </a:solidFill>
                        <a:effectLst/>
                        <a:latin typeface="Century Gothic" panose="020B0502020202020204" pitchFamily="34" charset="0"/>
                      </a:endParaRPr>
                    </a:p>
                  </a:txBody>
                  <a:tcPr marL="9471" marR="9471" marT="9471" marB="0" anchor="ctr"/>
                </a:tc>
                <a:tc>
                  <a:txBody>
                    <a:bodyPr/>
                    <a:lstStyle/>
                    <a:p>
                      <a:pPr algn="l" fontAlgn="ctr"/>
                      <a:r>
                        <a:rPr lang="es-CO" sz="1200" u="none" strike="noStrike">
                          <a:effectLst/>
                          <a:latin typeface="Century Gothic" panose="020B0502020202020204" pitchFamily="34" charset="0"/>
                        </a:rPr>
                        <a:t>SAN PABLO</a:t>
                      </a:r>
                      <a:endParaRPr lang="es-CO" sz="1200" b="0" i="0" u="none" strike="noStrike">
                        <a:solidFill>
                          <a:srgbClr val="000000"/>
                        </a:solidFill>
                        <a:effectLst/>
                        <a:latin typeface="Century Gothic" panose="020B0502020202020204" pitchFamily="34" charset="0"/>
                      </a:endParaRPr>
                    </a:p>
                  </a:txBody>
                  <a:tcPr marL="9471" marR="9471" marT="9471" marB="0" anchor="ctr"/>
                </a:tc>
                <a:tc>
                  <a:txBody>
                    <a:bodyPr/>
                    <a:lstStyle/>
                    <a:p>
                      <a:pPr algn="l" fontAlgn="ctr"/>
                      <a:r>
                        <a:rPr lang="es-CO" sz="1200" u="none" strike="noStrike">
                          <a:effectLst/>
                          <a:latin typeface="Century Gothic" panose="020B0502020202020204" pitchFamily="34" charset="0"/>
                        </a:rPr>
                        <a:t>LA PLAYA</a:t>
                      </a:r>
                      <a:endParaRPr lang="es-CO" sz="1200" b="0" i="0" u="none" strike="noStrike">
                        <a:solidFill>
                          <a:srgbClr val="000000"/>
                        </a:solidFill>
                        <a:effectLst/>
                        <a:latin typeface="Century Gothic" panose="020B0502020202020204" pitchFamily="34" charset="0"/>
                      </a:endParaRPr>
                    </a:p>
                  </a:txBody>
                  <a:tcPr marL="9471" marR="9471" marT="9471" marB="0" anchor="ctr"/>
                </a:tc>
                <a:tc>
                  <a:txBody>
                    <a:bodyPr/>
                    <a:lstStyle/>
                    <a:p>
                      <a:pPr algn="r" fontAlgn="ctr"/>
                      <a:r>
                        <a:rPr lang="es-CO" sz="1200" u="none" strike="noStrike" dirty="0">
                          <a:effectLst/>
                          <a:latin typeface="Century Gothic" panose="020B0502020202020204" pitchFamily="34" charset="0"/>
                        </a:rPr>
                        <a:t>3 Has 1.200 Mts2</a:t>
                      </a:r>
                      <a:endParaRPr lang="es-CO" sz="1200" b="0" i="0" u="none" strike="noStrike" dirty="0">
                        <a:solidFill>
                          <a:srgbClr val="000000"/>
                        </a:solidFill>
                        <a:effectLst/>
                        <a:latin typeface="Century Gothic" panose="020B0502020202020204" pitchFamily="34" charset="0"/>
                      </a:endParaRPr>
                    </a:p>
                  </a:txBody>
                  <a:tcPr marL="9471" marR="9471" marT="9471" marB="0" anchor="ctr"/>
                </a:tc>
                <a:tc>
                  <a:txBody>
                    <a:bodyPr/>
                    <a:lstStyle/>
                    <a:p>
                      <a:pPr algn="l" fontAlgn="ctr"/>
                      <a:r>
                        <a:rPr lang="es-CO" sz="1200" u="none" strike="noStrike">
                          <a:effectLst/>
                          <a:latin typeface="Century Gothic" panose="020B0502020202020204" pitchFamily="34" charset="0"/>
                        </a:rPr>
                        <a:t>SAN PABLO</a:t>
                      </a:r>
                      <a:endParaRPr lang="es-CO" sz="1200" b="0" i="0" u="none" strike="noStrike">
                        <a:solidFill>
                          <a:srgbClr val="000000"/>
                        </a:solidFill>
                        <a:effectLst/>
                        <a:latin typeface="Century Gothic" panose="020B0502020202020204" pitchFamily="34" charset="0"/>
                      </a:endParaRPr>
                    </a:p>
                  </a:txBody>
                  <a:tcPr marL="9471" marR="9471" marT="9471" marB="0" anchor="ctr"/>
                </a:tc>
                <a:extLst>
                  <a:ext uri="{0D108BD9-81ED-4DB2-BD59-A6C34878D82A}">
                    <a16:rowId xmlns:a16="http://schemas.microsoft.com/office/drawing/2014/main" val="10013"/>
                  </a:ext>
                </a:extLst>
              </a:tr>
              <a:tr h="161011">
                <a:tc>
                  <a:txBody>
                    <a:bodyPr/>
                    <a:lstStyle/>
                    <a:p>
                      <a:pPr algn="ctr" fontAlgn="ctr"/>
                      <a:r>
                        <a:rPr lang="es-CO" sz="1200" u="none" strike="noStrike">
                          <a:effectLst/>
                          <a:latin typeface="Century Gothic" panose="020B0502020202020204" pitchFamily="34" charset="0"/>
                        </a:rPr>
                        <a:t>14</a:t>
                      </a:r>
                      <a:endParaRPr lang="es-CO" sz="1200" b="0" i="0" u="none" strike="noStrike">
                        <a:effectLst/>
                        <a:latin typeface="Century Gothic" panose="020B0502020202020204" pitchFamily="34" charset="0"/>
                      </a:endParaRPr>
                    </a:p>
                  </a:txBody>
                  <a:tcPr marL="9471" marR="9471" marT="9471" marB="0" anchor="ctr"/>
                </a:tc>
                <a:tc>
                  <a:txBody>
                    <a:bodyPr/>
                    <a:lstStyle/>
                    <a:p>
                      <a:pPr algn="l" fontAlgn="ctr"/>
                      <a:r>
                        <a:rPr lang="es-CO" sz="1200" u="none" strike="noStrike" dirty="0">
                          <a:effectLst/>
                          <a:latin typeface="Century Gothic" panose="020B0502020202020204" pitchFamily="34" charset="0"/>
                        </a:rPr>
                        <a:t>GUAMBUYACO</a:t>
                      </a:r>
                      <a:endParaRPr lang="es-CO" sz="1200" b="0" i="0" u="none" strike="noStrike" dirty="0">
                        <a:solidFill>
                          <a:srgbClr val="000000"/>
                        </a:solidFill>
                        <a:effectLst/>
                        <a:latin typeface="Century Gothic" panose="020B0502020202020204" pitchFamily="34" charset="0"/>
                      </a:endParaRPr>
                    </a:p>
                  </a:txBody>
                  <a:tcPr marL="9471" marR="9471" marT="9471" marB="0" anchor="ctr"/>
                </a:tc>
                <a:tc>
                  <a:txBody>
                    <a:bodyPr/>
                    <a:lstStyle/>
                    <a:p>
                      <a:pPr algn="l" fontAlgn="ctr"/>
                      <a:r>
                        <a:rPr lang="es-CO" sz="1200" u="none" strike="noStrike" dirty="0">
                          <a:effectLst/>
                          <a:latin typeface="Century Gothic" panose="020B0502020202020204" pitchFamily="34" charset="0"/>
                        </a:rPr>
                        <a:t>EL TAMBO</a:t>
                      </a:r>
                      <a:endParaRPr lang="es-CO" sz="1200" b="0" i="0" u="none" strike="noStrike" dirty="0">
                        <a:solidFill>
                          <a:srgbClr val="000000"/>
                        </a:solidFill>
                        <a:effectLst/>
                        <a:latin typeface="Century Gothic" panose="020B0502020202020204" pitchFamily="34" charset="0"/>
                      </a:endParaRPr>
                    </a:p>
                  </a:txBody>
                  <a:tcPr marL="9471" marR="9471" marT="9471" marB="0" anchor="ctr"/>
                </a:tc>
                <a:tc>
                  <a:txBody>
                    <a:bodyPr/>
                    <a:lstStyle/>
                    <a:p>
                      <a:pPr algn="l" fontAlgn="ctr"/>
                      <a:r>
                        <a:rPr lang="es-CO" sz="1200" u="none" strike="noStrike">
                          <a:effectLst/>
                          <a:latin typeface="Century Gothic" panose="020B0502020202020204" pitchFamily="34" charset="0"/>
                        </a:rPr>
                        <a:t>LA RABIJA</a:t>
                      </a:r>
                      <a:endParaRPr lang="es-CO" sz="1200" b="0" i="0" u="none" strike="noStrike">
                        <a:solidFill>
                          <a:srgbClr val="000000"/>
                        </a:solidFill>
                        <a:effectLst/>
                        <a:latin typeface="Century Gothic" panose="020B0502020202020204" pitchFamily="34" charset="0"/>
                      </a:endParaRPr>
                    </a:p>
                  </a:txBody>
                  <a:tcPr marL="9471" marR="9471" marT="9471" marB="0" anchor="ctr"/>
                </a:tc>
                <a:tc>
                  <a:txBody>
                    <a:bodyPr/>
                    <a:lstStyle/>
                    <a:p>
                      <a:pPr algn="r" fontAlgn="ctr"/>
                      <a:r>
                        <a:rPr lang="es-CO" sz="1200" u="none" strike="noStrike" dirty="0">
                          <a:effectLst/>
                          <a:latin typeface="Century Gothic" panose="020B0502020202020204" pitchFamily="34" charset="0"/>
                        </a:rPr>
                        <a:t>11.240 Mtrs2</a:t>
                      </a:r>
                      <a:endParaRPr lang="es-CO" sz="1200" b="0" i="0" u="none" strike="noStrike" dirty="0">
                        <a:solidFill>
                          <a:srgbClr val="000000"/>
                        </a:solidFill>
                        <a:effectLst/>
                        <a:latin typeface="Century Gothic" panose="020B0502020202020204" pitchFamily="34" charset="0"/>
                      </a:endParaRPr>
                    </a:p>
                  </a:txBody>
                  <a:tcPr marL="9471" marR="9471" marT="9471" marB="0" anchor="ctr"/>
                </a:tc>
                <a:tc>
                  <a:txBody>
                    <a:bodyPr/>
                    <a:lstStyle/>
                    <a:p>
                      <a:pPr algn="l" fontAlgn="ctr"/>
                      <a:r>
                        <a:rPr lang="es-CO" sz="1200" u="none" strike="noStrike" dirty="0">
                          <a:effectLst/>
                          <a:latin typeface="Century Gothic" panose="020B0502020202020204" pitchFamily="34" charset="0"/>
                        </a:rPr>
                        <a:t>EL TAMBO</a:t>
                      </a:r>
                      <a:endParaRPr lang="es-CO" sz="1200" b="0" i="0" u="none" strike="noStrike" dirty="0">
                        <a:solidFill>
                          <a:srgbClr val="000000"/>
                        </a:solidFill>
                        <a:effectLst/>
                        <a:latin typeface="Century Gothic" panose="020B0502020202020204" pitchFamily="34" charset="0"/>
                      </a:endParaRPr>
                    </a:p>
                  </a:txBody>
                  <a:tcPr marL="9471" marR="9471" marT="9471" marB="0" anchor="ctr"/>
                </a:tc>
                <a:extLst>
                  <a:ext uri="{0D108BD9-81ED-4DB2-BD59-A6C34878D82A}">
                    <a16:rowId xmlns:a16="http://schemas.microsoft.com/office/drawing/2014/main" val="10014"/>
                  </a:ext>
                </a:extLst>
              </a:tr>
            </a:tbl>
          </a:graphicData>
        </a:graphic>
      </p:graphicFrame>
    </p:spTree>
    <p:extLst>
      <p:ext uri="{BB962C8B-B14F-4D97-AF65-F5344CB8AC3E}">
        <p14:creationId xmlns:p14="http://schemas.microsoft.com/office/powerpoint/2010/main" val="654788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4 CuadroTexto"/>
          <p:cNvSpPr txBox="1"/>
          <p:nvPr/>
        </p:nvSpPr>
        <p:spPr>
          <a:xfrm>
            <a:off x="323528" y="548680"/>
            <a:ext cx="8352928" cy="2585323"/>
          </a:xfrm>
          <a:prstGeom prst="rect">
            <a:avLst/>
          </a:prstGeom>
          <a:noFill/>
          <a:ln>
            <a:solidFill>
              <a:schemeClr val="tx1"/>
            </a:solidFill>
          </a:ln>
        </p:spPr>
        <p:txBody>
          <a:bodyPr wrap="square" rtlCol="0">
            <a:spAutoFit/>
          </a:bodyPr>
          <a:lstStyle/>
          <a:p>
            <a:r>
              <a:rPr lang="es-CO" sz="1200" dirty="0">
                <a:latin typeface="Century Gothic" panose="020B0502020202020204" pitchFamily="34" charset="0"/>
                <a:cs typeface="Arial" panose="020B0604020202020204" pitchFamily="34" charset="0"/>
              </a:rPr>
              <a:t> </a:t>
            </a:r>
            <a:r>
              <a:rPr lang="es-CO" dirty="0">
                <a:latin typeface="Century Gothic" panose="020B0502020202020204" pitchFamily="34" charset="0"/>
                <a:cs typeface="Arial" panose="020B0604020202020204" pitchFamily="34" charset="0"/>
              </a:rPr>
              <a:t> </a:t>
            </a:r>
            <a:r>
              <a:rPr lang="es-CO" b="1" dirty="0">
                <a:latin typeface="Century Gothic" panose="020B0502020202020204" pitchFamily="34" charset="0"/>
                <a:cs typeface="Arial" panose="020B0604020202020204" pitchFamily="34" charset="0"/>
              </a:rPr>
              <a:t>INVENTARIO Y ESTADO INICIAL </a:t>
            </a:r>
            <a:endParaRPr lang="es-CO" dirty="0">
              <a:latin typeface="Century Gothic" panose="020B0502020202020204" pitchFamily="34" charset="0"/>
              <a:cs typeface="Arial" panose="020B0604020202020204" pitchFamily="34" charset="0"/>
            </a:endParaRPr>
          </a:p>
          <a:p>
            <a:endParaRPr lang="es-CO" sz="1600" dirty="0">
              <a:latin typeface="Century Gothic" panose="020B0502020202020204" pitchFamily="34" charset="0"/>
            </a:endParaRPr>
          </a:p>
          <a:p>
            <a:pPr algn="just"/>
            <a:r>
              <a:rPr lang="es-CO" sz="1600" dirty="0">
                <a:latin typeface="Century Gothic" panose="020B0502020202020204" pitchFamily="34" charset="0"/>
              </a:rPr>
              <a:t>La Gobernación de Nariño ve la necesidad de realizar actividades cuyo propósito fundamental sea la producción de plantas; la producción de material vegetal como estrategia adecuada para la selección, producción y propagación masiva de especies útiles al hombre. </a:t>
            </a:r>
          </a:p>
          <a:p>
            <a:pPr algn="just"/>
            <a:endParaRPr lang="es-CO" sz="1600" dirty="0">
              <a:latin typeface="Century Gothic" panose="020B0502020202020204" pitchFamily="34" charset="0"/>
            </a:endParaRPr>
          </a:p>
          <a:p>
            <a:pPr algn="just"/>
            <a:r>
              <a:rPr lang="es-CO" sz="1600" dirty="0">
                <a:latin typeface="Century Gothic" panose="020B0502020202020204" pitchFamily="34" charset="0"/>
              </a:rPr>
              <a:t>El Plan de Desarrollo “Nariño Corazón del Mundo” 2016-2019 busca promover procesos de mitigación y adaptación climática en el departamento de Nariño el cual es severamente vulnerable ante los efectos del cambio climático. </a:t>
            </a:r>
            <a:r>
              <a:rPr lang="es-CO" sz="1200" dirty="0">
                <a:latin typeface="Century Gothic" panose="020B0502020202020204" pitchFamily="34" charset="0"/>
                <a:cs typeface="Arial" panose="020B0604020202020204" pitchFamily="34" charset="0"/>
              </a:rPr>
              <a:t> </a:t>
            </a:r>
          </a:p>
        </p:txBody>
      </p:sp>
      <p:sp>
        <p:nvSpPr>
          <p:cNvPr id="4" name="4 CuadroTexto"/>
          <p:cNvSpPr txBox="1"/>
          <p:nvPr/>
        </p:nvSpPr>
        <p:spPr>
          <a:xfrm>
            <a:off x="325744" y="3284984"/>
            <a:ext cx="8350712" cy="2862322"/>
          </a:xfrm>
          <a:prstGeom prst="rect">
            <a:avLst/>
          </a:prstGeom>
          <a:noFill/>
          <a:ln>
            <a:solidFill>
              <a:schemeClr val="tx1"/>
            </a:solidFill>
          </a:ln>
        </p:spPr>
        <p:txBody>
          <a:bodyPr wrap="square" rtlCol="0">
            <a:spAutoFit/>
          </a:bodyPr>
          <a:lstStyle/>
          <a:p>
            <a:r>
              <a:rPr lang="es-CO" sz="1600" dirty="0">
                <a:latin typeface="Century Gothic" panose="020B0502020202020204" pitchFamily="34" charset="0"/>
                <a:cs typeface="Arial" panose="020B0604020202020204" pitchFamily="34" charset="0"/>
              </a:rPr>
              <a:t> </a:t>
            </a:r>
            <a:r>
              <a:rPr lang="es-CO" dirty="0">
                <a:latin typeface="Century Gothic" panose="020B0502020202020204" pitchFamily="34" charset="0"/>
                <a:cs typeface="Arial" panose="020B0604020202020204" pitchFamily="34" charset="0"/>
              </a:rPr>
              <a:t> </a:t>
            </a:r>
            <a:r>
              <a:rPr lang="es-CO" b="1" dirty="0">
                <a:latin typeface="Century Gothic" panose="020B0502020202020204" pitchFamily="34" charset="0"/>
                <a:cs typeface="Arial" panose="020B0604020202020204" pitchFamily="34" charset="0"/>
              </a:rPr>
              <a:t>OBJETIVOS</a:t>
            </a:r>
            <a:endParaRPr lang="es-CO" dirty="0">
              <a:latin typeface="Century Gothic" panose="020B0502020202020204" pitchFamily="34" charset="0"/>
              <a:cs typeface="Arial" panose="020B0604020202020204" pitchFamily="34" charset="0"/>
            </a:endParaRPr>
          </a:p>
          <a:p>
            <a:r>
              <a:rPr lang="es-CO" b="1" dirty="0">
                <a:latin typeface="Century Gothic" panose="020B0502020202020204" pitchFamily="34" charset="0"/>
                <a:cs typeface="Arial" panose="020B0604020202020204" pitchFamily="34" charset="0"/>
              </a:rPr>
              <a:t> </a:t>
            </a:r>
            <a:endParaRPr lang="es-CO" dirty="0">
              <a:latin typeface="Century Gothic" panose="020B0502020202020204" pitchFamily="34" charset="0"/>
              <a:cs typeface="Arial" panose="020B0604020202020204" pitchFamily="34" charset="0"/>
            </a:endParaRPr>
          </a:p>
          <a:p>
            <a:r>
              <a:rPr lang="es-CO" sz="1600" b="1" dirty="0">
                <a:latin typeface="Century Gothic" panose="020B0502020202020204" pitchFamily="34" charset="0"/>
                <a:cs typeface="Arial" panose="020B0604020202020204" pitchFamily="34" charset="0"/>
              </a:rPr>
              <a:t>2.1 OBJETIVO GENERAL </a:t>
            </a:r>
            <a:endParaRPr lang="es-CO" sz="1600" dirty="0">
              <a:latin typeface="Century Gothic" panose="020B0502020202020204" pitchFamily="34" charset="0"/>
              <a:cs typeface="Arial" panose="020B0604020202020204" pitchFamily="34" charset="0"/>
            </a:endParaRPr>
          </a:p>
          <a:p>
            <a:endParaRPr lang="es-CO" sz="1600" i="1" dirty="0">
              <a:latin typeface="Century Gothic" panose="020B0502020202020204" pitchFamily="34" charset="0"/>
            </a:endParaRPr>
          </a:p>
          <a:p>
            <a:pPr algn="just"/>
            <a:r>
              <a:rPr lang="es-CO" sz="1600" i="1" dirty="0">
                <a:latin typeface="Century Gothic" panose="020B0502020202020204" pitchFamily="34" charset="0"/>
              </a:rPr>
              <a:t>La Gobernación de Nariño busca aportar al desarrollo de esta visión estratégica que garantice el </a:t>
            </a:r>
            <a:r>
              <a:rPr lang="es-CO" sz="1600" dirty="0">
                <a:latin typeface="Century Gothic" panose="020B0502020202020204" pitchFamily="34" charset="0"/>
              </a:rPr>
              <a:t>desarrollo progresivo de las regiones y fundamentar el uso de los viveros como un elemento en la obtención, comercialización colaborativa basada en el intercambio de bienes y la producción de plantas incrementando la productividad y disponibilidad forestal como medio de conservación de los afluentes hídricos a través del  mantenimiento de los predios adquiridos por el Departamento y/o los municipios. </a:t>
            </a:r>
          </a:p>
        </p:txBody>
      </p:sp>
    </p:spTree>
    <p:extLst>
      <p:ext uri="{BB962C8B-B14F-4D97-AF65-F5344CB8AC3E}">
        <p14:creationId xmlns:p14="http://schemas.microsoft.com/office/powerpoint/2010/main" val="2098671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4 CuadroTexto"/>
          <p:cNvSpPr txBox="1"/>
          <p:nvPr/>
        </p:nvSpPr>
        <p:spPr>
          <a:xfrm>
            <a:off x="323528" y="548680"/>
            <a:ext cx="7344816" cy="1323439"/>
          </a:xfrm>
          <a:prstGeom prst="rect">
            <a:avLst/>
          </a:prstGeom>
          <a:noFill/>
          <a:ln>
            <a:solidFill>
              <a:schemeClr val="tx1"/>
            </a:solidFill>
          </a:ln>
        </p:spPr>
        <p:txBody>
          <a:bodyPr wrap="square" rtlCol="0">
            <a:spAutoFit/>
          </a:bodyPr>
          <a:lstStyle/>
          <a:p>
            <a:r>
              <a:rPr lang="es-CO" sz="1600" dirty="0">
                <a:latin typeface="Century Gothic" panose="020B0502020202020204" pitchFamily="34" charset="0"/>
                <a:cs typeface="Arial" panose="020B0604020202020204" pitchFamily="34" charset="0"/>
              </a:rPr>
              <a:t>  </a:t>
            </a:r>
            <a:r>
              <a:rPr lang="es-CO" sz="1600" b="1" dirty="0">
                <a:latin typeface="Century Gothic" panose="020B0502020202020204" pitchFamily="34" charset="0"/>
                <a:cs typeface="Arial" panose="020B0604020202020204" pitchFamily="34" charset="0"/>
              </a:rPr>
              <a:t>2. 2 OBJETIVOS ESPECIFICOS</a:t>
            </a:r>
          </a:p>
          <a:p>
            <a:endParaRPr lang="es-CO" sz="1600" b="1" dirty="0">
              <a:latin typeface="Century Gothic" panose="020B0502020202020204" pitchFamily="34" charset="0"/>
              <a:cs typeface="Arial" panose="020B0604020202020204" pitchFamily="34" charset="0"/>
            </a:endParaRPr>
          </a:p>
          <a:p>
            <a:pPr algn="just"/>
            <a:r>
              <a:rPr lang="es-CO" sz="1600" dirty="0">
                <a:latin typeface="Century Gothic" panose="020B0502020202020204" pitchFamily="34" charset="0"/>
              </a:rPr>
              <a:t>- El Departamento de Nariño, busca promover la participación comunitaria, el mejoramiento social, económico y ambiental de sus habitantes. </a:t>
            </a:r>
          </a:p>
        </p:txBody>
      </p:sp>
      <p:sp>
        <p:nvSpPr>
          <p:cNvPr id="5" name="4 CuadroTexto"/>
          <p:cNvSpPr txBox="1"/>
          <p:nvPr/>
        </p:nvSpPr>
        <p:spPr>
          <a:xfrm>
            <a:off x="342249" y="2157468"/>
            <a:ext cx="7344816" cy="584775"/>
          </a:xfrm>
          <a:prstGeom prst="rect">
            <a:avLst/>
          </a:prstGeom>
          <a:noFill/>
          <a:ln>
            <a:solidFill>
              <a:schemeClr val="tx1"/>
            </a:solidFill>
          </a:ln>
        </p:spPr>
        <p:txBody>
          <a:bodyPr wrap="square" rtlCol="0">
            <a:spAutoFit/>
          </a:bodyPr>
          <a:lstStyle/>
          <a:p>
            <a:r>
              <a:rPr lang="es-CO" sz="1600" dirty="0">
                <a:latin typeface="Century Gothic" panose="020B0502020202020204" pitchFamily="34" charset="0"/>
                <a:cs typeface="Arial" panose="020B0604020202020204" pitchFamily="34" charset="0"/>
              </a:rPr>
              <a:t>  </a:t>
            </a:r>
            <a:r>
              <a:rPr lang="es-CO" sz="1600" dirty="0">
                <a:latin typeface="Century Gothic" panose="020B0502020202020204" pitchFamily="34" charset="0"/>
              </a:rPr>
              <a:t>- Adquisición de áreas estratégicas para la conservación del recurso hídrico en el Departamento de Nariño. </a:t>
            </a:r>
          </a:p>
        </p:txBody>
      </p:sp>
      <p:sp>
        <p:nvSpPr>
          <p:cNvPr id="6" name="4 CuadroTexto"/>
          <p:cNvSpPr txBox="1"/>
          <p:nvPr/>
        </p:nvSpPr>
        <p:spPr>
          <a:xfrm>
            <a:off x="342249" y="3024349"/>
            <a:ext cx="7344816" cy="1077218"/>
          </a:xfrm>
          <a:prstGeom prst="rect">
            <a:avLst/>
          </a:prstGeom>
          <a:noFill/>
          <a:ln>
            <a:solidFill>
              <a:schemeClr val="tx1"/>
            </a:solidFill>
          </a:ln>
        </p:spPr>
        <p:txBody>
          <a:bodyPr wrap="square" rtlCol="0">
            <a:spAutoFit/>
          </a:bodyPr>
          <a:lstStyle/>
          <a:p>
            <a:pPr algn="just"/>
            <a:r>
              <a:rPr lang="es-CO" sz="1600" dirty="0">
                <a:latin typeface="Century Gothic" panose="020B0502020202020204" pitchFamily="34" charset="0"/>
              </a:rPr>
              <a:t>- Implementar acciones restauración ecológica, ampliación de áreas de reservas naturales para la conservación del recurso hídrico y la creación de redes subregionales de guardias ambientales en el Departamento de Nariño. </a:t>
            </a:r>
          </a:p>
        </p:txBody>
      </p:sp>
      <p:sp>
        <p:nvSpPr>
          <p:cNvPr id="8" name="4 CuadroTexto"/>
          <p:cNvSpPr txBox="1"/>
          <p:nvPr/>
        </p:nvSpPr>
        <p:spPr>
          <a:xfrm>
            <a:off x="323528" y="4272963"/>
            <a:ext cx="7344816" cy="830997"/>
          </a:xfrm>
          <a:prstGeom prst="rect">
            <a:avLst/>
          </a:prstGeom>
          <a:noFill/>
          <a:ln>
            <a:solidFill>
              <a:schemeClr val="tx1"/>
            </a:solidFill>
          </a:ln>
        </p:spPr>
        <p:txBody>
          <a:bodyPr wrap="square" rtlCol="0">
            <a:spAutoFit/>
          </a:bodyPr>
          <a:lstStyle/>
          <a:p>
            <a:pPr algn="just"/>
            <a:r>
              <a:rPr lang="es-CO" sz="1600" dirty="0">
                <a:latin typeface="Century Gothic" panose="020B0502020202020204" pitchFamily="34" charset="0"/>
              </a:rPr>
              <a:t>- Implementar acciones de restauración ecológica en las áreas consideradas estratégicas para la conservación del recurso hídrico y prevención del riesgo.   </a:t>
            </a:r>
          </a:p>
        </p:txBody>
      </p:sp>
      <p:sp>
        <p:nvSpPr>
          <p:cNvPr id="9" name="4 CuadroTexto"/>
          <p:cNvSpPr txBox="1"/>
          <p:nvPr/>
        </p:nvSpPr>
        <p:spPr>
          <a:xfrm>
            <a:off x="355504" y="5301208"/>
            <a:ext cx="7344816" cy="1323439"/>
          </a:xfrm>
          <a:prstGeom prst="rect">
            <a:avLst/>
          </a:prstGeom>
          <a:noFill/>
          <a:ln>
            <a:solidFill>
              <a:schemeClr val="tx1"/>
            </a:solidFill>
          </a:ln>
        </p:spPr>
        <p:txBody>
          <a:bodyPr wrap="square" rtlCol="0">
            <a:spAutoFit/>
          </a:bodyPr>
          <a:lstStyle/>
          <a:p>
            <a:pPr algn="just"/>
            <a:r>
              <a:rPr lang="es-CO" sz="1600" dirty="0">
                <a:latin typeface="Century Gothic" panose="020B0502020202020204" pitchFamily="34" charset="0"/>
              </a:rPr>
              <a:t>- Incentivar a la comunidad nariñense para realizar procesos de Restauración ecológica teniendo en cuenta que este es un proceso de asistencia para recuperar los ecosistemas alterados, con el fin de reintegrar la estructura y funcionalidad ecológica principal de los mismos.  </a:t>
            </a:r>
            <a:endParaRPr lang="es-CO" sz="1600" dirty="0">
              <a:latin typeface="Century Gothic" panose="020B0502020202020204" pitchFamily="34" charset="0"/>
              <a:cs typeface="Arial" panose="020B0604020202020204" pitchFamily="34" charset="0"/>
            </a:endParaRPr>
          </a:p>
        </p:txBody>
      </p:sp>
    </p:spTree>
    <p:extLst>
      <p:ext uri="{BB962C8B-B14F-4D97-AF65-F5344CB8AC3E}">
        <p14:creationId xmlns:p14="http://schemas.microsoft.com/office/powerpoint/2010/main" val="743104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arn(inVertical)">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down)">
                                      <p:cBhvr>
                                        <p:cTn id="18" dur="5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down)">
                                      <p:cBhvr>
                                        <p:cTn id="23" dur="500"/>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down)">
                                      <p:cBhvr>
                                        <p:cTn id="2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8" grpId="0" animBg="1"/>
      <p:bldP spid="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467544" y="332657"/>
            <a:ext cx="7632848" cy="5583067"/>
          </a:xfrm>
          <a:prstGeom prst="rect">
            <a:avLst/>
          </a:prstGeom>
          <a:ln>
            <a:solidFill>
              <a:schemeClr val="tx1"/>
            </a:solidFill>
          </a:ln>
        </p:spPr>
        <p:txBody>
          <a:bodyPr wrap="square">
            <a:spAutoFit/>
          </a:bodyPr>
          <a:lstStyle/>
          <a:p>
            <a:pPr lvl="0" algn="just">
              <a:lnSpc>
                <a:spcPct val="115000"/>
              </a:lnSpc>
              <a:spcAft>
                <a:spcPts val="0"/>
              </a:spcAft>
            </a:pPr>
            <a:r>
              <a:rPr lang="es-CO" sz="1600" b="1" dirty="0">
                <a:latin typeface="Century Gothic" panose="020B0502020202020204" pitchFamily="34" charset="0"/>
                <a:ea typeface="Calibri" panose="020F0502020204030204" pitchFamily="34" charset="0"/>
                <a:cs typeface="Arial" panose="020B0604020202020204" pitchFamily="34" charset="0"/>
              </a:rPr>
              <a:t>SELECCIÓN DE LA ALTERNATIVA </a:t>
            </a:r>
          </a:p>
          <a:p>
            <a:pPr lvl="0" algn="just">
              <a:lnSpc>
                <a:spcPct val="115000"/>
              </a:lnSpc>
              <a:spcAft>
                <a:spcPts val="0"/>
              </a:spcAft>
            </a:pPr>
            <a:r>
              <a:rPr lang="es-CO" sz="1600" b="1" dirty="0">
                <a:latin typeface="Century Gothic" panose="020B0502020202020204" pitchFamily="34" charset="0"/>
                <a:ea typeface="Calibri" panose="020F0502020204030204" pitchFamily="34" charset="0"/>
                <a:cs typeface="Arial" panose="020B0604020202020204" pitchFamily="34" charset="0"/>
              </a:rPr>
              <a:t> </a:t>
            </a:r>
            <a:endParaRPr lang="es-CO" sz="1600" dirty="0">
              <a:latin typeface="Century Gothic" panose="020B0502020202020204" pitchFamily="34" charset="0"/>
              <a:ea typeface="Calibri" panose="020F0502020204030204" pitchFamily="34" charset="0"/>
              <a:cs typeface="Arial" panose="020B0604020202020204" pitchFamily="34" charset="0"/>
            </a:endParaRPr>
          </a:p>
          <a:p>
            <a:pPr algn="just"/>
            <a:r>
              <a:rPr lang="es-CO" sz="1600" dirty="0">
                <a:latin typeface="Century Gothic" panose="020B0502020202020204" pitchFamily="34" charset="0"/>
              </a:rPr>
              <a:t>Dentro de la organización interna de la Gobernación de Nariño se encuentra la Secretaría de Ambiente y Desarrollo Sostenible la cual lidera la formulación, ejecución, seguimiento y evaluación de las políticas ambientales del Departamento, encaminadas a la promoción del ambiente y el desarrollo sostenible.</a:t>
            </a:r>
          </a:p>
          <a:p>
            <a:pPr algn="just"/>
            <a:endParaRPr lang="es-CO" sz="1600" dirty="0">
              <a:latin typeface="Century Gothic" panose="020B0502020202020204" pitchFamily="34" charset="0"/>
            </a:endParaRPr>
          </a:p>
          <a:p>
            <a:pPr algn="just"/>
            <a:r>
              <a:rPr lang="es-CO" sz="1600" dirty="0">
                <a:latin typeface="Century Gothic" panose="020B0502020202020204" pitchFamily="34" charset="0"/>
              </a:rPr>
              <a:t>En virtud de lo anterior surge la necesidad de realizar actividades cuyo propósito fundamental sea la producción de plantas; la producción de material vegetal como estrategia adecuada para la selección, producción y propagación masiva de especies útiles al hombre. </a:t>
            </a:r>
          </a:p>
          <a:p>
            <a:pPr algn="just"/>
            <a:endParaRPr lang="es-CO" sz="1600" dirty="0">
              <a:latin typeface="Century Gothic" panose="020B0502020202020204" pitchFamily="34" charset="0"/>
            </a:endParaRPr>
          </a:p>
          <a:p>
            <a:pPr algn="just"/>
            <a:r>
              <a:rPr lang="es-CO" sz="1600" dirty="0">
                <a:latin typeface="Century Gothic" panose="020B0502020202020204" pitchFamily="34" charset="0"/>
              </a:rPr>
              <a:t>La producción de plantas en viveros permite prevenir y controlar los efectos de los depredadores y de enfermedades que dañan a las plántulas en su etapa de mayor vulnerabilidad. </a:t>
            </a:r>
          </a:p>
          <a:p>
            <a:pPr algn="just"/>
            <a:endParaRPr lang="es-CO" sz="1600" dirty="0">
              <a:latin typeface="Century Gothic" panose="020B0502020202020204" pitchFamily="34" charset="0"/>
            </a:endParaRPr>
          </a:p>
          <a:p>
            <a:pPr algn="just"/>
            <a:r>
              <a:rPr lang="es-CO" sz="1600" dirty="0">
                <a:latin typeface="Century Gothic" panose="020B0502020202020204" pitchFamily="34" charset="0"/>
              </a:rPr>
              <a:t>Gracias a que se les proporcionan los cuidados necesarios y las condiciones propicias para lograr un buen desarrollo, las plantas tienen mayores probabilidades de sobrevivencia y adaptación cuando se les trasplanta a su lugar definitivo.</a:t>
            </a:r>
          </a:p>
          <a:p>
            <a:endParaRPr lang="es-CO" sz="1600" dirty="0">
              <a:latin typeface="Century Gothic" panose="020B0502020202020204" pitchFamily="34" charset="0"/>
            </a:endParaRPr>
          </a:p>
        </p:txBody>
      </p:sp>
    </p:spTree>
    <p:extLst>
      <p:ext uri="{BB962C8B-B14F-4D97-AF65-F5344CB8AC3E}">
        <p14:creationId xmlns:p14="http://schemas.microsoft.com/office/powerpoint/2010/main" val="998546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theme/theme1.xml><?xml version="1.0" encoding="utf-8"?>
<a:theme xmlns:a="http://schemas.openxmlformats.org/drawingml/2006/main" name="Faceta">
  <a:themeElements>
    <a:clrScheme name="Faceta">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737</TotalTime>
  <Words>1099</Words>
  <Application>Microsoft Office PowerPoint</Application>
  <PresentationFormat>Presentación en pantalla (4:3)</PresentationFormat>
  <Paragraphs>445</Paragraphs>
  <Slides>19</Slides>
  <Notes>0</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19</vt:i4>
      </vt:variant>
    </vt:vector>
  </HeadingPairs>
  <TitlesOfParts>
    <vt:vector size="28" baseType="lpstr">
      <vt:lpstr>Algerian</vt:lpstr>
      <vt:lpstr>Arial</vt:lpstr>
      <vt:lpstr>Calibri</vt:lpstr>
      <vt:lpstr>Century Gothic</vt:lpstr>
      <vt:lpstr>Charter BT</vt:lpstr>
      <vt:lpstr>Times New Roman</vt:lpstr>
      <vt:lpstr>Trebuchet MS</vt:lpstr>
      <vt:lpstr>Wingdings 3</vt:lpstr>
      <vt:lpstr>Faceta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PLANOS CONSTRUCTIVOS:  TOTAL 14 VIVEROS</vt:lpstr>
      <vt:lpstr>PLANOS VIVEROS</vt:lpstr>
      <vt:lpstr>Presentación de PowerPoint</vt:lpstr>
      <vt:lpstr>CRONOGRAMA</vt:lpstr>
      <vt:lpstr>EJECUCION DE LA OBRA</vt:lpstr>
      <vt:lpstr>COMPROMISOS</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HIR</dc:creator>
  <cp:lastModifiedBy>OSCAR ALZATE</cp:lastModifiedBy>
  <cp:revision>170</cp:revision>
  <dcterms:created xsi:type="dcterms:W3CDTF">2009-08-08T01:56:38Z</dcterms:created>
  <dcterms:modified xsi:type="dcterms:W3CDTF">2018-01-29T16:42:23Z</dcterms:modified>
</cp:coreProperties>
</file>